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60" r:id="rId3"/>
    <p:sldId id="388" r:id="rId4"/>
    <p:sldId id="389" r:id="rId5"/>
    <p:sldId id="391" r:id="rId6"/>
    <p:sldId id="395" r:id="rId7"/>
    <p:sldId id="363" r:id="rId8"/>
    <p:sldId id="434" r:id="rId9"/>
    <p:sldId id="362" r:id="rId10"/>
    <p:sldId id="264" r:id="rId11"/>
    <p:sldId id="411" r:id="rId12"/>
    <p:sldId id="364" r:id="rId13"/>
    <p:sldId id="396" r:id="rId14"/>
    <p:sldId id="398" r:id="rId15"/>
    <p:sldId id="399" r:id="rId16"/>
    <p:sldId id="401" r:id="rId17"/>
    <p:sldId id="397" r:id="rId18"/>
    <p:sldId id="400" r:id="rId19"/>
    <p:sldId id="370" r:id="rId20"/>
    <p:sldId id="402" r:id="rId21"/>
    <p:sldId id="412" r:id="rId22"/>
    <p:sldId id="406" r:id="rId23"/>
    <p:sldId id="421" r:id="rId24"/>
    <p:sldId id="407" r:id="rId25"/>
    <p:sldId id="410" r:id="rId26"/>
    <p:sldId id="413" r:id="rId27"/>
    <p:sldId id="409" r:id="rId28"/>
    <p:sldId id="408" r:id="rId29"/>
    <p:sldId id="417" r:id="rId30"/>
    <p:sldId id="418" r:id="rId31"/>
    <p:sldId id="415" r:id="rId32"/>
    <p:sldId id="416" r:id="rId33"/>
    <p:sldId id="419" r:id="rId34"/>
    <p:sldId id="414" r:id="rId35"/>
    <p:sldId id="435" r:id="rId36"/>
    <p:sldId id="371" r:id="rId37"/>
    <p:sldId id="383" r:id="rId38"/>
    <p:sldId id="426" r:id="rId39"/>
    <p:sldId id="427" r:id="rId40"/>
    <p:sldId id="266" r:id="rId41"/>
    <p:sldId id="422" r:id="rId42"/>
    <p:sldId id="423" r:id="rId43"/>
    <p:sldId id="428" r:id="rId44"/>
    <p:sldId id="303" r:id="rId45"/>
    <p:sldId id="374" r:id="rId46"/>
    <p:sldId id="373" r:id="rId47"/>
    <p:sldId id="433" r:id="rId48"/>
    <p:sldId id="302" r:id="rId49"/>
    <p:sldId id="429" r:id="rId50"/>
    <p:sldId id="384" r:id="rId51"/>
    <p:sldId id="305" r:id="rId52"/>
    <p:sldId id="306" r:id="rId53"/>
    <p:sldId id="309" r:id="rId54"/>
    <p:sldId id="310" r:id="rId55"/>
    <p:sldId id="430" r:id="rId56"/>
    <p:sldId id="394" r:id="rId57"/>
    <p:sldId id="313" r:id="rId58"/>
    <p:sldId id="438" r:id="rId59"/>
    <p:sldId id="314" r:id="rId60"/>
    <p:sldId id="385" r:id="rId61"/>
    <p:sldId id="319" r:id="rId62"/>
    <p:sldId id="322" r:id="rId63"/>
    <p:sldId id="325" r:id="rId64"/>
    <p:sldId id="328" r:id="rId65"/>
    <p:sldId id="377" r:id="rId66"/>
    <p:sldId id="378" r:id="rId67"/>
    <p:sldId id="431" r:id="rId68"/>
    <p:sldId id="379" r:id="rId69"/>
    <p:sldId id="432" r:id="rId70"/>
    <p:sldId id="315" r:id="rId71"/>
    <p:sldId id="436" r:id="rId72"/>
    <p:sldId id="316" r:id="rId73"/>
    <p:sldId id="317" r:id="rId74"/>
    <p:sldId id="437" r:id="rId75"/>
    <p:sldId id="318" r:id="rId76"/>
    <p:sldId id="354" r:id="rId7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4"/>
    <a:srgbClr val="0066FF"/>
    <a:srgbClr val="011645"/>
    <a:srgbClr val="012147"/>
    <a:srgbClr val="002D48"/>
    <a:srgbClr val="002942"/>
    <a:srgbClr val="003454"/>
    <a:srgbClr val="003E6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8736" autoAdjust="0"/>
  </p:normalViewPr>
  <p:slideViewPr>
    <p:cSldViewPr>
      <p:cViewPr varScale="1">
        <p:scale>
          <a:sx n="74" d="100"/>
          <a:sy n="74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\data\Scio_www\KLIENTI_a_PROJEKTY\Indiv\2VS\NSZ\2014_2015\20_Marketing\Akce\Testovani_Slovensko_rijen14\zpracovani\MG%20-%20vsp-svk-rijen14-analyz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ta\data\Scio_www\KLIENTI_a_PROJEKTY\Indiv\2VS\NSZ\2013_2014\20_Marketing\seminare_ucitele\Slovensko\grafy_do_prezentac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Preferencie typu VŠ odborov podľa záujmu študovať v ČR - len rozhodnutí účastníci z posledného ročníku SŠ; 2014/2015</a:t>
            </a:r>
          </a:p>
        </c:rich>
      </c:tx>
      <c:layout>
        <c:manualLayout>
          <c:xMode val="edge"/>
          <c:yMode val="edge"/>
          <c:x val="0.11226305045202704"/>
          <c:y val="3.75534504954394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970517574192228E-2"/>
          <c:y val="0.15870620433001845"/>
          <c:w val="0.8355405227124385"/>
          <c:h val="0.7232573797795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popisna!$N$99</c:f>
              <c:strCache>
                <c:ptCount val="1"/>
                <c:pt idx="0">
                  <c:v>VŠ (mj.) v ČR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popisna!$M$100:$M$113</c:f>
              <c:strCache>
                <c:ptCount val="14"/>
                <c:pt idx="0">
                  <c:v>ekon</c:v>
                </c:pt>
                <c:pt idx="1">
                  <c:v>lék</c:v>
                </c:pt>
                <c:pt idx="2">
                  <c:v>IT</c:v>
                </c:pt>
                <c:pt idx="3">
                  <c:v>tech</c:v>
                </c:pt>
                <c:pt idx="4">
                  <c:v>přír</c:v>
                </c:pt>
                <c:pt idx="5">
                  <c:v>hum</c:v>
                </c:pt>
                <c:pt idx="6">
                  <c:v>ped</c:v>
                </c:pt>
                <c:pt idx="7">
                  <c:v>jaz</c:v>
                </c:pt>
                <c:pt idx="8">
                  <c:v>spol</c:v>
                </c:pt>
                <c:pt idx="9">
                  <c:v>práv</c:v>
                </c:pt>
                <c:pt idx="10">
                  <c:v>zdra</c:v>
                </c:pt>
                <c:pt idx="11">
                  <c:v>zem</c:v>
                </c:pt>
                <c:pt idx="12">
                  <c:v>iný</c:v>
                </c:pt>
                <c:pt idx="13">
                  <c:v>neviem</c:v>
                </c:pt>
              </c:strCache>
            </c:strRef>
          </c:cat>
          <c:val>
            <c:numRef>
              <c:f>popisna!$N$100:$N$113</c:f>
              <c:numCache>
                <c:formatCode>General</c:formatCode>
                <c:ptCount val="14"/>
                <c:pt idx="0">
                  <c:v>424</c:v>
                </c:pt>
                <c:pt idx="1">
                  <c:v>424</c:v>
                </c:pt>
                <c:pt idx="2">
                  <c:v>304</c:v>
                </c:pt>
                <c:pt idx="3">
                  <c:v>212</c:v>
                </c:pt>
                <c:pt idx="4">
                  <c:v>191</c:v>
                </c:pt>
                <c:pt idx="5">
                  <c:v>117</c:v>
                </c:pt>
                <c:pt idx="6">
                  <c:v>39</c:v>
                </c:pt>
                <c:pt idx="7">
                  <c:v>126</c:v>
                </c:pt>
                <c:pt idx="8">
                  <c:v>111</c:v>
                </c:pt>
                <c:pt idx="9">
                  <c:v>99</c:v>
                </c:pt>
                <c:pt idx="10">
                  <c:v>36</c:v>
                </c:pt>
                <c:pt idx="11">
                  <c:v>7</c:v>
                </c:pt>
                <c:pt idx="12">
                  <c:v>193</c:v>
                </c:pt>
                <c:pt idx="13">
                  <c:v>127</c:v>
                </c:pt>
              </c:numCache>
            </c:numRef>
          </c:val>
        </c:ser>
        <c:ser>
          <c:idx val="1"/>
          <c:order val="1"/>
          <c:tx>
            <c:strRef>
              <c:f>popisna!$O$99</c:f>
              <c:strCache>
                <c:ptCount val="1"/>
                <c:pt idx="0">
                  <c:v>VŠ jen v SR</c:v>
                </c:pt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cat>
            <c:strRef>
              <c:f>popisna!$M$100:$M$113</c:f>
              <c:strCache>
                <c:ptCount val="14"/>
                <c:pt idx="0">
                  <c:v>ekon</c:v>
                </c:pt>
                <c:pt idx="1">
                  <c:v>lék</c:v>
                </c:pt>
                <c:pt idx="2">
                  <c:v>IT</c:v>
                </c:pt>
                <c:pt idx="3">
                  <c:v>tech</c:v>
                </c:pt>
                <c:pt idx="4">
                  <c:v>přír</c:v>
                </c:pt>
                <c:pt idx="5">
                  <c:v>hum</c:v>
                </c:pt>
                <c:pt idx="6">
                  <c:v>ped</c:v>
                </c:pt>
                <c:pt idx="7">
                  <c:v>jaz</c:v>
                </c:pt>
                <c:pt idx="8">
                  <c:v>spol</c:v>
                </c:pt>
                <c:pt idx="9">
                  <c:v>práv</c:v>
                </c:pt>
                <c:pt idx="10">
                  <c:v>zdra</c:v>
                </c:pt>
                <c:pt idx="11">
                  <c:v>zem</c:v>
                </c:pt>
                <c:pt idx="12">
                  <c:v>iný</c:v>
                </c:pt>
                <c:pt idx="13">
                  <c:v>neviem</c:v>
                </c:pt>
              </c:strCache>
            </c:strRef>
          </c:cat>
          <c:val>
            <c:numRef>
              <c:f>popisna!$O$100:$O$113</c:f>
              <c:numCache>
                <c:formatCode>General</c:formatCode>
                <c:ptCount val="14"/>
                <c:pt idx="0">
                  <c:v>501</c:v>
                </c:pt>
                <c:pt idx="1">
                  <c:v>338</c:v>
                </c:pt>
                <c:pt idx="2">
                  <c:v>253</c:v>
                </c:pt>
                <c:pt idx="3">
                  <c:v>259</c:v>
                </c:pt>
                <c:pt idx="4">
                  <c:v>166</c:v>
                </c:pt>
                <c:pt idx="5">
                  <c:v>196</c:v>
                </c:pt>
                <c:pt idx="6">
                  <c:v>227</c:v>
                </c:pt>
                <c:pt idx="7">
                  <c:v>114</c:v>
                </c:pt>
                <c:pt idx="8">
                  <c:v>116</c:v>
                </c:pt>
                <c:pt idx="9">
                  <c:v>103</c:v>
                </c:pt>
                <c:pt idx="10">
                  <c:v>117</c:v>
                </c:pt>
                <c:pt idx="11">
                  <c:v>21</c:v>
                </c:pt>
                <c:pt idx="12">
                  <c:v>288</c:v>
                </c:pt>
                <c:pt idx="13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9329168"/>
        <c:axId val="149461232"/>
      </c:barChart>
      <c:catAx>
        <c:axId val="14932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Typ VŠ odboru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49461232"/>
        <c:crosses val="autoZero"/>
        <c:auto val="1"/>
        <c:lblAlgn val="ctr"/>
        <c:lblOffset val="100"/>
        <c:noMultiLvlLbl val="0"/>
      </c:catAx>
      <c:valAx>
        <c:axId val="14946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932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902276104383"/>
          <c:y val="0.21495923017845986"/>
          <c:w val="0.15052805899262681"/>
          <c:h val="0.1234683259359935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sk-SK" sz="1200" noProof="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List1!$B$42</c:f>
              <c:strCache>
                <c:ptCount val="1"/>
                <c:pt idx="0">
                  <c:v>podíl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List1!$A$43:$A$49</c:f>
              <c:strCache>
                <c:ptCount val="7"/>
                <c:pt idx="0">
                  <c:v>české VŠ nabízí kvalitnější studium</c:v>
                </c:pt>
                <c:pt idx="1">
                  <c:v>lepší pracovní příležitosti po ukončení studia</c:v>
                </c:pt>
                <c:pt idx="2">
                  <c:v>láká mne studentský život v Praze/Brně</c:v>
                </c:pt>
                <c:pt idx="3">
                  <c:v>lepší pracovní příležitosti během studia</c:v>
                </c:pt>
                <c:pt idx="4">
                  <c:v>rád bych v ČR zůstal natrvalo</c:v>
                </c:pt>
                <c:pt idx="5">
                  <c:v>přítomností kamarádů</c:v>
                </c:pt>
                <c:pt idx="6">
                  <c:v>jiné</c:v>
                </c:pt>
              </c:strCache>
            </c:strRef>
          </c:cat>
          <c:val>
            <c:numRef>
              <c:f>List1!$B$43:$B$49</c:f>
              <c:numCache>
                <c:formatCode>0%</c:formatCode>
                <c:ptCount val="7"/>
                <c:pt idx="0">
                  <c:v>0.82399999999999995</c:v>
                </c:pt>
                <c:pt idx="1">
                  <c:v>0.26500000000000001</c:v>
                </c:pt>
                <c:pt idx="2">
                  <c:v>0.25600000000000001</c:v>
                </c:pt>
                <c:pt idx="3">
                  <c:v>0.15700000000000044</c:v>
                </c:pt>
                <c:pt idx="4">
                  <c:v>0.10100000000000002</c:v>
                </c:pt>
                <c:pt idx="5">
                  <c:v>7.3000000000000009E-2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63472"/>
        <c:axId val="149464032"/>
      </c:barChart>
      <c:catAx>
        <c:axId val="14946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sk-SK"/>
          </a:p>
        </c:txPr>
        <c:crossAx val="149464032"/>
        <c:crosses val="autoZero"/>
        <c:auto val="1"/>
        <c:lblAlgn val="ctr"/>
        <c:lblOffset val="100"/>
        <c:noMultiLvlLbl val="0"/>
      </c:catAx>
      <c:valAx>
        <c:axId val="149464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sk-SK"/>
          </a:p>
        </c:txPr>
        <c:crossAx val="149463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983D62-0C8D-43FE-9A6E-05187BE72B62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3F2482-BB9C-41C4-91CA-A984593B9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65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2DA9C-FCDA-4866-B823-56E937777FC3}" type="slidenum">
              <a:rPr lang="cs-CZ" smtClean="0"/>
              <a:pPr/>
              <a:t>76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1870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SCIOdovet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6288" y="528638"/>
            <a:ext cx="1406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874837"/>
          </a:xfrm>
        </p:spPr>
        <p:txBody>
          <a:bodyPr anchor="ctr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292600"/>
            <a:ext cx="7343775" cy="18732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84D5-0C2E-437A-AEC3-84DD447BC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B38A-0917-4A08-BFEC-712D8CA32E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6700" y="188913"/>
            <a:ext cx="2081213" cy="5937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8300" y="188913"/>
            <a:ext cx="6096000" cy="5937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C984-FA98-4C2B-8EE6-B2FE0E538E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s-CZ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602D-6B41-4005-AD04-13EB8E394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0653-5142-4015-A571-58DF6579D2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D318-D118-42A5-8E61-7ED94D823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A10E-4CF0-4FB2-AF33-F1AA8C0665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25513-E48C-481F-AE9E-2D3A98974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6C8A-850D-4FE7-A4E3-025847A4EA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ACD1-7417-4141-A6A4-57C0910A8C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6F0E-3195-45A1-B153-9CCBF2FF27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188913"/>
            <a:ext cx="83296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  <a:endParaRPr lang="en-US" smtClean="0"/>
          </a:p>
          <a:p>
            <a:pPr lvl="3"/>
            <a:endParaRPr lang="cs-CZ" smtClean="0"/>
          </a:p>
          <a:p>
            <a:pPr lvl="3"/>
            <a:endParaRPr lang="cs-CZ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85B99EE-5B88-4394-A6A1-BC0657EB3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68313" y="1341438"/>
            <a:ext cx="82073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" name="Picture 10" descr="logoSCI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727075"/>
            <a:ext cx="1485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9" r:id="rId12"/>
    <p:sldLayoutId id="214748395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539750" indent="-53975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898525" indent="-1793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58888" indent="-1809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17663" indent="-1793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31019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55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401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4735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930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silnychstranek.cz/" TargetMode="External"/><Relationship Id="rId2" Type="http://schemas.openxmlformats.org/officeDocument/2006/relationships/hyperlink" Target="http://www.jobs.cz/vysoke-skoly/pruvodce-vyberem-skoly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estsilnychstranek.cz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sokeskoly.cz/" TargetMode="External"/><Relationship Id="rId2" Type="http://schemas.openxmlformats.org/officeDocument/2006/relationships/hyperlink" Target="http://www.vysokeskoly.sk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statistika-skolstvi/prijimaci-rizeni-ke-studiu-na-vysoke-a-vyssi-odborne-skole-1" TargetMode="External"/><Relationship Id="rId2" Type="http://schemas.openxmlformats.org/officeDocument/2006/relationships/hyperlink" Target="http://www.uips.sk/statistiky/ostatne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rra.sk/ranking-2014-0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skola.cz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dex.cz/" TargetMode="External"/><Relationship Id="rId2" Type="http://schemas.openxmlformats.org/officeDocument/2006/relationships/hyperlink" Target="http://www.scio.sk/vs/nps/poradca.as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zicie.sk/" TargetMode="External"/><Relationship Id="rId2" Type="http://schemas.openxmlformats.org/officeDocument/2006/relationships/hyperlink" Target="http://www.profesia.s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psvar.sk/statistiky/nezamestnanost-absolventi-statistiky/" TargetMode="External"/><Relationship Id="rId5" Type="http://schemas.openxmlformats.org/officeDocument/2006/relationships/hyperlink" Target="http://www.lepsieskoly.sk/" TargetMode="External"/><Relationship Id="rId4" Type="http://schemas.openxmlformats.org/officeDocument/2006/relationships/hyperlink" Target="http://www.platy.sk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psieskoly.sk/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epsieskoly.sk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lepsieskoly.sk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ackyvzdelavacky.cz/" TargetMode="External"/><Relationship Id="rId3" Type="http://schemas.openxmlformats.org/officeDocument/2006/relationships/hyperlink" Target="http://www.druhanoha.cz/" TargetMode="External"/><Relationship Id="rId7" Type="http://schemas.openxmlformats.org/officeDocument/2006/relationships/hyperlink" Target="http://www.sciocamp.cz/" TargetMode="External"/><Relationship Id="rId2" Type="http://schemas.openxmlformats.org/officeDocument/2006/relationships/hyperlink" Target="http://www.jakouhr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demedoskoly.cz/" TargetMode="External"/><Relationship Id="rId5" Type="http://schemas.openxmlformats.org/officeDocument/2006/relationships/hyperlink" Target="http://www.emusaci.cz/" TargetMode="External"/><Relationship Id="rId4" Type="http://schemas.openxmlformats.org/officeDocument/2006/relationships/hyperlink" Target="http://www.oeconomica.cz/" TargetMode="External"/><Relationship Id="rId9" Type="http://schemas.openxmlformats.org/officeDocument/2006/relationships/hyperlink" Target="http://www.scioskola.cz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nps/fakulty-vs.asp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fakulty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fakulty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cz/perpetuum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np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nps/podmienky.asp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cz/nsz/percentil.asp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nps/popis-a-ukazky.asp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sk/nps/popis-a-ukazky.as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cz/skolam/testovani-studijnich-predpokladu.asp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696"/>
            <a:ext cx="7772400" cy="1584177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rgbClr val="0070C0"/>
                </a:solidFill>
              </a:rPr>
              <a:t/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sz="5400" dirty="0" smtClean="0">
                <a:solidFill>
                  <a:srgbClr val="0070C0"/>
                </a:solidFill>
              </a:rPr>
              <a:t>Prijímacie skúšky na VŠ</a:t>
            </a:r>
            <a:endParaRPr lang="sk-SK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57192"/>
            <a:ext cx="7343775" cy="1008658"/>
          </a:xfrm>
        </p:spPr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Marian Golis</a:t>
            </a:r>
          </a:p>
          <a:p>
            <a:pPr eaLnBrk="1" hangingPunct="1"/>
            <a:r>
              <a:rPr lang="sk-SK" dirty="0" err="1" smtClean="0"/>
              <a:t>mgolis@scio.cz</a:t>
            </a:r>
            <a:endParaRPr lang="sk-SK" smtClean="0"/>
          </a:p>
        </p:txBody>
      </p:sp>
      <p:pic>
        <p:nvPicPr>
          <p:cNvPr id="6149" name="Picture 5" descr="http://www.nwu.ac.za/sites/www.nwu.ac.za/files/files/F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184576" cy="343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2400" b="1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Kedy ste sa rozhodli, na akú fakultu </a:t>
            </a:r>
          </a:p>
          <a:p>
            <a:pPr eaLnBrk="0" hangingPunct="0">
              <a:defRPr/>
            </a:pPr>
            <a:r>
              <a:rPr lang="sk-SK" sz="2400" b="1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si podáte prihlášku? (r. 2014)</a:t>
            </a:r>
            <a:endParaRPr lang="sk-SK" sz="2400" b="1" kern="0" dirty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21" t="36446" r="50279" b="23955"/>
          <a:stretch>
            <a:fillRect/>
          </a:stretch>
        </p:blipFill>
        <p:spPr bwMode="auto">
          <a:xfrm>
            <a:off x="611560" y="1412776"/>
            <a:ext cx="4968552" cy="525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k-SK" dirty="0" smtClean="0"/>
          </a:p>
          <a:p>
            <a:pPr algn="ctr" eaLnBrk="1" hangingPunct="1">
              <a:buFontTx/>
              <a:buNone/>
            </a:pPr>
            <a:endParaRPr lang="sk-SK" dirty="0" smtClean="0"/>
          </a:p>
          <a:p>
            <a:pPr marL="0" indent="0" algn="ctr" eaLnBrk="1" hangingPunct="1">
              <a:buFontTx/>
              <a:buNone/>
            </a:pPr>
            <a:r>
              <a:rPr lang="sk-SK" sz="4400" b="1" dirty="0" smtClean="0"/>
              <a:t>Ako sa rozhodovať o výbere vysokej školy?</a:t>
            </a:r>
          </a:p>
          <a:p>
            <a:pPr eaLnBrk="1" hangingPunct="1">
              <a:buFontTx/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Výber VŠ</a:t>
            </a:r>
            <a:endParaRPr lang="sk-SK" sz="3200" b="1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3"/>
            <a:ext cx="8497069" cy="503984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00598E"/>
                </a:solidFill>
              </a:rPr>
              <a:t>Neviem, aký odbor si vybrať: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sk-SK" sz="2400" dirty="0" smtClean="0">
                <a:solidFill>
                  <a:srgbClr val="00598E"/>
                </a:solidFill>
              </a:rPr>
              <a:t>ujasniť si, čo je pre mňa dôležité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1600" dirty="0" smtClean="0">
                <a:solidFill>
                  <a:srgbClr val="00598E"/>
                </a:solidFill>
              </a:rPr>
              <a:t>chcem robiť, čo ma baví?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1600" dirty="0" smtClean="0">
                <a:solidFill>
                  <a:srgbClr val="00598E"/>
                </a:solidFill>
              </a:rPr>
              <a:t>alebo čo má budúcnosť – uplatnenie, zárobok?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1600" dirty="0" smtClean="0">
                <a:solidFill>
                  <a:srgbClr val="00598E"/>
                </a:solidFill>
              </a:rPr>
              <a:t>chcem skôr pomáhať?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1600" dirty="0" smtClean="0">
                <a:solidFill>
                  <a:srgbClr val="00598E"/>
                </a:solidFill>
              </a:rPr>
              <a:t>chcem pracovať s ľuďmi? atd.</a:t>
            </a:r>
          </a:p>
          <a:p>
            <a:pPr eaLnBrk="1" hangingPunct="1">
              <a:buFontTx/>
              <a:buChar char="•"/>
            </a:pPr>
            <a:r>
              <a:rPr lang="sk-SK" sz="2400" dirty="0" smtClean="0">
                <a:solidFill>
                  <a:srgbClr val="00598E"/>
                </a:solidFill>
              </a:rPr>
              <a:t>ideálne školský psychológ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sk-SK" sz="2400" dirty="0" smtClean="0">
                <a:solidFill>
                  <a:srgbClr val="00598E"/>
                </a:solidFill>
              </a:rPr>
              <a:t>môže pomôcť dotazník na </a:t>
            </a:r>
          </a:p>
          <a:p>
            <a:pPr indent="450850" eaLnBrk="1" hangingPunct="1">
              <a:buNone/>
            </a:pPr>
            <a:r>
              <a:rPr lang="sk-SK" sz="1800" dirty="0" err="1" smtClean="0">
                <a:solidFill>
                  <a:srgbClr val="00598E"/>
                </a:solidFill>
                <a:hlinkClick r:id="rId2"/>
              </a:rPr>
              <a:t>www.jobs.cz</a:t>
            </a:r>
            <a:r>
              <a:rPr lang="sk-SK" sz="1800" dirty="0" smtClean="0">
                <a:solidFill>
                  <a:srgbClr val="00598E"/>
                </a:solidFill>
                <a:hlinkClick r:id="rId2"/>
              </a:rPr>
              <a:t>/</a:t>
            </a:r>
            <a:r>
              <a:rPr lang="sk-SK" sz="1800" dirty="0" err="1" smtClean="0">
                <a:solidFill>
                  <a:srgbClr val="00598E"/>
                </a:solidFill>
                <a:hlinkClick r:id="rId2"/>
              </a:rPr>
              <a:t>vysoke-skoly</a:t>
            </a:r>
            <a:r>
              <a:rPr lang="sk-SK" sz="1800" dirty="0" smtClean="0">
                <a:solidFill>
                  <a:srgbClr val="00598E"/>
                </a:solidFill>
                <a:hlinkClick r:id="rId2"/>
              </a:rPr>
              <a:t>/</a:t>
            </a:r>
            <a:r>
              <a:rPr lang="sk-SK" sz="1800" dirty="0" err="1" smtClean="0">
                <a:solidFill>
                  <a:srgbClr val="00598E"/>
                </a:solidFill>
                <a:hlinkClick r:id="rId2"/>
              </a:rPr>
              <a:t>pruvodce-vyberem-skoly</a:t>
            </a:r>
            <a:r>
              <a:rPr lang="sk-SK" sz="1800" dirty="0" smtClean="0">
                <a:solidFill>
                  <a:srgbClr val="00598E"/>
                </a:solidFill>
                <a:hlinkClick r:id="rId2"/>
              </a:rPr>
              <a:t>/</a:t>
            </a:r>
            <a:r>
              <a:rPr lang="sk-SK" sz="1800" dirty="0" smtClean="0">
                <a:solidFill>
                  <a:srgbClr val="00598E"/>
                </a:solidFill>
              </a:rPr>
              <a:t>  </a:t>
            </a:r>
          </a:p>
          <a:p>
            <a:pPr eaLnBrk="1" hangingPunct="1">
              <a:buFontTx/>
              <a:buChar char="•"/>
            </a:pPr>
            <a:r>
              <a:rPr lang="sk-SK" sz="2400" dirty="0" smtClean="0">
                <a:solidFill>
                  <a:srgbClr val="0066A4"/>
                </a:solidFill>
              </a:rPr>
              <a:t>Test silných stránok – </a:t>
            </a:r>
            <a:r>
              <a:rPr lang="sk-SK" sz="1800" dirty="0" err="1" smtClean="0">
                <a:solidFill>
                  <a:srgbClr val="FF0000"/>
                </a:solidFill>
                <a:hlinkClick r:id="rId3"/>
              </a:rPr>
              <a:t>www.testsilnychstranek.cz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sk-SK" sz="1600" dirty="0" smtClean="0">
              <a:solidFill>
                <a:srgbClr val="0059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cs-CZ" sz="3200" b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Jobs.cz</a:t>
            </a:r>
            <a:endParaRPr lang="cs-CZ" sz="3200" b="1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5177" t="33468" r="24460" b="24204"/>
          <a:stretch>
            <a:fillRect/>
          </a:stretch>
        </p:blipFill>
        <p:spPr bwMode="auto">
          <a:xfrm>
            <a:off x="179512" y="1628800"/>
            <a:ext cx="86861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cs-CZ" sz="3200" b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Jobs.cz</a:t>
            </a:r>
            <a:endParaRPr lang="cs-CZ" sz="3200" b="1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7875" r="37189" b="5501"/>
          <a:stretch>
            <a:fillRect/>
          </a:stretch>
        </p:blipFill>
        <p:spPr bwMode="auto">
          <a:xfrm>
            <a:off x="2699792" y="116632"/>
            <a:ext cx="3552000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cs-CZ" sz="3200" b="1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Test silných </a:t>
            </a:r>
            <a:r>
              <a:rPr lang="cs-CZ" sz="3200" b="1" kern="0" dirty="0" err="1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stránok</a:t>
            </a:r>
            <a:endParaRPr lang="cs-CZ" sz="3200" b="1" kern="0" dirty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3"/>
            <a:ext cx="8497069" cy="503984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FF0000"/>
                </a:solidFill>
                <a:hlinkClick r:id="rId2"/>
              </a:rPr>
              <a:t>www.</a:t>
            </a:r>
            <a:r>
              <a:rPr lang="cs-CZ" sz="2400" b="1" dirty="0" err="1" smtClean="0">
                <a:solidFill>
                  <a:srgbClr val="FF0000"/>
                </a:solidFill>
                <a:hlinkClick r:id="rId2"/>
              </a:rPr>
              <a:t>testsilnychstranek.cz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000" t="18446" r="38351" b="26835"/>
          <a:stretch>
            <a:fillRect/>
          </a:stretch>
        </p:blipFill>
        <p:spPr bwMode="auto">
          <a:xfrm>
            <a:off x="539552" y="2132856"/>
            <a:ext cx="4392488" cy="43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9648" t="11438" r="27675" b="47219"/>
          <a:stretch>
            <a:fillRect/>
          </a:stretch>
        </p:blipFill>
        <p:spPr bwMode="auto">
          <a:xfrm>
            <a:off x="3347864" y="3573016"/>
            <a:ext cx="55446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476671"/>
            <a:ext cx="8329612" cy="7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cs-CZ" sz="3200" b="1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Vhodné otázky</a:t>
            </a:r>
            <a:endParaRPr lang="cs-CZ" sz="3200" b="1" kern="0" dirty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875"/>
            <a:ext cx="8353053" cy="5111750"/>
          </a:xfrm>
        </p:spPr>
        <p:txBody>
          <a:bodyPr/>
          <a:lstStyle/>
          <a:p>
            <a:pPr lvl="0">
              <a:buNone/>
            </a:pPr>
            <a:r>
              <a:rPr lang="sk-SK" sz="2000" i="1" dirty="0" smtClean="0"/>
              <a:t>viac v dokumente „Ako na vysokú školu?“</a:t>
            </a:r>
          </a:p>
          <a:p>
            <a:pPr marL="355600" lvl="0" indent="-355600">
              <a:spcBef>
                <a:spcPts val="1800"/>
              </a:spcBef>
            </a:pPr>
            <a:r>
              <a:rPr lang="sk-SK" sz="1600" b="1" dirty="0" smtClean="0"/>
              <a:t>U ktorých vecí mám pocit, že som v nich dobrý/á?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Čo ma motivuje?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Pri čom si užijem najviac zábavy?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Ku komu alebo k čomu vzhliadam?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Je niečo, čo som chcel/a vždycky skúsiť?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Na ktoré úspechy som najviac pyšný/á?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Moja obľúbená hodina v škole?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O čom si rád čítam vo voľnom čase? </a:t>
            </a:r>
            <a:endParaRPr lang="sk-SK" sz="1600" dirty="0" smtClean="0"/>
          </a:p>
          <a:p>
            <a:pPr marL="355600" lvl="0" indent="-355600">
              <a:spcBef>
                <a:spcPts val="1200"/>
              </a:spcBef>
            </a:pPr>
            <a:r>
              <a:rPr lang="sk-SK" sz="1600" b="1" dirty="0" smtClean="0"/>
              <a:t>Keby som si mohol/a na jeden deň zvoliť akékoľvek zamestnanie, ktoré by to bolo? </a:t>
            </a:r>
            <a:endParaRPr lang="sk-SK" sz="1600" dirty="0" smtClean="0"/>
          </a:p>
          <a:p>
            <a:pPr marL="355600" indent="-355600">
              <a:spcBef>
                <a:spcPts val="1200"/>
              </a:spcBef>
            </a:pPr>
            <a:r>
              <a:rPr lang="sk-SK" sz="1600" b="1" dirty="0" smtClean="0"/>
              <a:t>Čím som chcel byť ako dieťa? </a:t>
            </a:r>
            <a:r>
              <a:rPr lang="sk-SK" sz="1000" b="1" dirty="0" smtClean="0"/>
              <a:t/>
            </a:r>
            <a:br>
              <a:rPr lang="sk-SK" sz="1000" b="1" dirty="0" smtClean="0"/>
            </a:br>
            <a:endParaRPr lang="sk-SK" sz="1000" dirty="0" smtClean="0">
              <a:solidFill>
                <a:srgbClr val="0059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3200" b="1" kern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Výber VŠ</a:t>
            </a:r>
            <a:endParaRPr lang="sk-SK" sz="3200" b="1" kern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875"/>
            <a:ext cx="8425061" cy="5111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k-SK" sz="1000" b="1" dirty="0" smtClean="0">
              <a:solidFill>
                <a:srgbClr val="00598E"/>
              </a:solidFill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00598E"/>
                </a:solidFill>
              </a:rPr>
              <a:t>Odbor poznám, ale neviem, ktorú fakultu zvoliť:</a:t>
            </a:r>
          </a:p>
          <a:p>
            <a:pPr indent="-361950" eaLnBrk="1" hangingPunct="1">
              <a:spcBef>
                <a:spcPts val="2400"/>
              </a:spcBef>
              <a:buFontTx/>
              <a:buChar char="-"/>
            </a:pPr>
            <a:r>
              <a:rPr lang="sk-SK" sz="2400" dirty="0" smtClean="0">
                <a:solidFill>
                  <a:srgbClr val="00598E"/>
                </a:solidFill>
              </a:rPr>
              <a:t>ujasniť si, čo je pre mňa dôležité:</a:t>
            </a:r>
          </a:p>
          <a:p>
            <a:pPr lvl="1" eaLnBrk="1" hangingPunct="1">
              <a:spcBef>
                <a:spcPts val="2400"/>
              </a:spcBef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mesto, kde študujem,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výskum,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zahraničné stáže,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kamaráti,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kvalita výučby,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možnosti praxe,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z="2000" dirty="0" smtClean="0">
                <a:solidFill>
                  <a:srgbClr val="00598E"/>
                </a:solidFill>
              </a:rPr>
              <a:t>brigády, atd.</a:t>
            </a:r>
          </a:p>
          <a:p>
            <a:pPr lvl="1" eaLnBrk="1" hangingPunct="1">
              <a:buFont typeface="Arial" charset="0"/>
              <a:buChar char="•"/>
            </a:pPr>
            <a:endParaRPr lang="sk-SK" sz="1400" dirty="0" smtClean="0">
              <a:solidFill>
                <a:srgbClr val="0059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l="21889" t="23250" r="41531" b="17688"/>
          <a:stretch>
            <a:fillRect/>
          </a:stretch>
        </p:blipFill>
        <p:spPr bwMode="auto">
          <a:xfrm>
            <a:off x="827584" y="332656"/>
            <a:ext cx="7272808" cy="63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353623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sk-SK" sz="1600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None/>
              <a:defRPr/>
            </a:pPr>
            <a:r>
              <a:rPr lang="sk-SK" sz="4400" b="1" dirty="0" smtClean="0">
                <a:solidFill>
                  <a:schemeClr val="accent1">
                    <a:lumMod val="75000"/>
                  </a:schemeClr>
                </a:solidFill>
              </a:rPr>
              <a:t>Kde čerpať informácie </a:t>
            </a:r>
          </a:p>
          <a:p>
            <a:pPr algn="ctr" eaLnBrk="1" hangingPunct="1">
              <a:buNone/>
              <a:defRPr/>
            </a:pPr>
            <a:r>
              <a:rPr lang="sk-SK" sz="4400" b="1" dirty="0" smtClean="0">
                <a:solidFill>
                  <a:schemeClr val="accent1">
                    <a:lumMod val="75000"/>
                  </a:schemeClr>
                </a:solidFill>
              </a:rPr>
              <a:t>o fakultách</a:t>
            </a: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anchor="t"/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OBSAH</a:t>
            </a:r>
          </a:p>
        </p:txBody>
      </p:sp>
      <p:graphicFrame>
        <p:nvGraphicFramePr>
          <p:cNvPr id="17509" name="Group 101"/>
          <p:cNvGraphicFramePr>
            <a:graphicFrameLocks noGrp="1"/>
          </p:cNvGraphicFramePr>
          <p:nvPr>
            <p:ph idx="1"/>
          </p:nvPr>
        </p:nvGraphicFramePr>
        <p:xfrm>
          <a:off x="468313" y="1644929"/>
          <a:ext cx="8229600" cy="4232343"/>
        </p:xfrm>
        <a:graphic>
          <a:graphicData uri="http://schemas.openxmlformats.org/drawingml/2006/table">
            <a:tbl>
              <a:tblPr/>
              <a:tblGrid>
                <a:gridCol w="1738536"/>
                <a:gridCol w="6491064"/>
              </a:tblGrid>
              <a:tr h="451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časť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18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téma: Ako si vybrať vysokú školu</a:t>
                      </a:r>
                      <a:endParaRPr kumimoji="0" lang="sk-SK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čím sa riadiť pri výbere VŠ, ako postupovať efektívne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zdroje informácií o vysokých školách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časť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itchFamily="34" charset="0"/>
                        <a:buNone/>
                      </a:pPr>
                      <a:r>
                        <a:rPr lang="sk-SK" sz="18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téma: Národné porovnávacie skúšky</a:t>
                      </a:r>
                      <a:r>
                        <a:rPr lang="sk-SK" sz="18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sz="18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spôsob prihlásenia, priebeh, výsledky, testy</a:t>
                      </a:r>
                      <a:endParaRPr kumimoji="0" lang="sk-SK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časť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k-SK" sz="18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téma: Test Všeobecných študijných predpokladov</a:t>
                      </a:r>
                      <a:endParaRPr kumimoji="0" lang="sk-SK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podrobné zoznámenie s testom VŠP, štruktúra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možnosti prípravy na testy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testovanie VŠP na Slovensku zdarma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endParaRPr lang="sk-SK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251520" y="169863"/>
            <a:ext cx="854640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Kde čerpať informácie o fakultách</a:t>
            </a:r>
            <a:endParaRPr lang="sk-SK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9"/>
            <a:ext cx="8568506" cy="5328320"/>
          </a:xfrm>
          <a:ln>
            <a:noFill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None/>
              <a:defRPr/>
            </a:pPr>
            <a:r>
              <a:rPr lang="sk-SK" sz="2400" dirty="0" smtClean="0"/>
              <a:t>	Aké informácie?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Prehľady fakúlt, termín DOD, prihlášok a tipy pre správne rozhodovanie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Databáze fakúlt a študijných programov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Šanca na prijatie, počty zapísaných (obľuba fakulty) 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Kvalita výučby, rebríčky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Okolnosti štúdia na rôznych VŠ (náklady na život, mobilita, apod.)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Osobné skúsenosti stávajúcich študentov VŠ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Osobné skúsenosti maturantov (návšteva fakúlt, </a:t>
            </a:r>
            <a:r>
              <a:rPr lang="sk-SK" sz="1800" dirty="0" err="1" smtClean="0"/>
              <a:t>veletrhu</a:t>
            </a:r>
            <a:r>
              <a:rPr lang="sk-SK" sz="1800" dirty="0" smtClean="0"/>
              <a:t>)</a:t>
            </a: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1800" dirty="0" smtClean="0"/>
              <a:t>Uplatniteľnosť absolventov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800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Prehľady fakúlt, termínov, tipy</a:t>
            </a:r>
            <a:endParaRPr lang="sk-SK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9"/>
            <a:ext cx="8640514" cy="532832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Noviny „Ako na VŠ“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2000" dirty="0" smtClean="0">
                <a:solidFill>
                  <a:srgbClr val="0070C0"/>
                </a:solidFill>
              </a:rPr>
              <a:t>2 x do roka (október, február), </a:t>
            </a:r>
            <a:r>
              <a:rPr lang="sk-SK" sz="2000" b="1" dirty="0" smtClean="0">
                <a:solidFill>
                  <a:srgbClr val="FF0000"/>
                </a:solidFill>
              </a:rPr>
              <a:t>v týždni od 5.10. do škôl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sz="2000" dirty="0" smtClean="0">
                <a:solidFill>
                  <a:srgbClr val="0070C0"/>
                </a:solidFill>
              </a:rPr>
              <a:t>zdarma do väčšiny SŠ</a:t>
            </a:r>
          </a:p>
          <a:p>
            <a:pPr marL="355600" indent="-355600" eaLnBrk="1" hangingPunct="1"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Spravodaj pre výchovných poradcov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od novembra do mája každý mesiac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elektronicky v PDF (obojstranná A4)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informácie aktuálne pre daný mesiac, tipy pre maturantov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určený maturantom</a:t>
            </a:r>
          </a:p>
          <a:p>
            <a:pPr marL="714375" lvl="1" indent="-3556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70C0"/>
                </a:solidFill>
              </a:rPr>
              <a:t>je možné </a:t>
            </a:r>
            <a:r>
              <a:rPr lang="sk-SK" dirty="0" err="1" smtClean="0">
                <a:solidFill>
                  <a:srgbClr val="0070C0"/>
                </a:solidFill>
              </a:rPr>
              <a:t>preposlať</a:t>
            </a:r>
            <a:r>
              <a:rPr lang="sk-SK" dirty="0" smtClean="0">
                <a:solidFill>
                  <a:srgbClr val="0070C0"/>
                </a:solidFill>
              </a:rPr>
              <a:t> na emaily žiakov, alebo vytlačiť a dať do tried</a:t>
            </a:r>
          </a:p>
          <a:p>
            <a:pPr marL="714375" lvl="1" indent="-355600" eaLnBrk="1" hangingPunct="1">
              <a:buFont typeface="Wingdings" pitchFamily="2" charset="2"/>
              <a:buChar char="Ø"/>
              <a:defRPr/>
            </a:pPr>
            <a:endParaRPr lang="sk-SK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85225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cs-CZ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188" t="9469" r="17266" b="17688"/>
          <a:stretch>
            <a:fillRect/>
          </a:stretch>
        </p:blipFill>
        <p:spPr bwMode="auto">
          <a:xfrm>
            <a:off x="0" y="0"/>
            <a:ext cx="4427984" cy="574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 l="29051" t="7875" r="32208" b="5501"/>
          <a:stretch>
            <a:fillRect/>
          </a:stretch>
        </p:blipFill>
        <p:spPr bwMode="auto">
          <a:xfrm>
            <a:off x="4355976" y="1835090"/>
            <a:ext cx="39600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 l="30158" t="8859" r="31655" b="5501"/>
          <a:stretch>
            <a:fillRect/>
          </a:stretch>
        </p:blipFill>
        <p:spPr bwMode="auto">
          <a:xfrm>
            <a:off x="5184000" y="0"/>
            <a:ext cx="3960000" cy="49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5733256"/>
            <a:ext cx="8712522" cy="9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/>
              <a:buChar char="á"/>
              <a:tabLst/>
              <a:defRPr/>
            </a:pPr>
            <a:r>
              <a:rPr kumimoji="0" lang="sk-SK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Noviny</a:t>
            </a:r>
            <a:r>
              <a:rPr kumimoji="0" lang="sk-SK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„Ako na VŠ“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k-SK" kern="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Spravodaj</a:t>
            </a:r>
            <a:r>
              <a:rPr lang="sk-SK" kern="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pre výchovných poradcov </a:t>
            </a:r>
            <a:r>
              <a:rPr lang="sk-SK" kern="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Wingdings"/>
              </a:rPr>
              <a:t></a:t>
            </a:r>
            <a:endParaRPr kumimoji="0" lang="sk-SK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Databáze VŠ a študijných programov 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568506" cy="5256312"/>
          </a:xfrm>
        </p:spPr>
        <p:txBody>
          <a:bodyPr/>
          <a:lstStyle/>
          <a:p>
            <a:pPr marL="355600" indent="-355600" eaLnBrk="1" hangingPunct="1">
              <a:buNone/>
              <a:defRPr/>
            </a:pPr>
            <a:r>
              <a:rPr lang="sk-SK" dirty="0" smtClean="0">
                <a:solidFill>
                  <a:srgbClr val="0070C0"/>
                </a:solidFill>
              </a:rPr>
              <a:t>Kvalitné databáze:</a:t>
            </a:r>
          </a:p>
          <a:p>
            <a:pPr marL="622300" indent="-266700" eaLnBrk="1" hangingPunct="1">
              <a:buFont typeface="Arial" pitchFamily="34" charset="0"/>
              <a:buChar char="•"/>
              <a:defRPr/>
            </a:pPr>
            <a:r>
              <a:rPr lang="sk-SK" sz="2000" dirty="0" err="1" smtClean="0">
                <a:solidFill>
                  <a:srgbClr val="0070C0"/>
                </a:solidFill>
                <a:hlinkClick r:id="rId2"/>
              </a:rPr>
              <a:t>www.vysokeskoly.sk</a:t>
            </a:r>
            <a:endParaRPr lang="sk-SK" sz="2000" dirty="0" smtClean="0">
              <a:solidFill>
                <a:srgbClr val="0070C0"/>
              </a:solidFill>
            </a:endParaRPr>
          </a:p>
          <a:p>
            <a:pPr marL="622300" indent="-266700" eaLnBrk="1" hangingPunct="1">
              <a:buFont typeface="Arial" pitchFamily="34" charset="0"/>
              <a:buChar char="•"/>
              <a:defRPr/>
            </a:pPr>
            <a:r>
              <a:rPr lang="sk-SK" sz="2000" dirty="0" err="1" smtClean="0">
                <a:solidFill>
                  <a:srgbClr val="0070C0"/>
                </a:solidFill>
                <a:hlinkClick r:id="rId3"/>
              </a:rPr>
              <a:t>www.vysokeskoly.cz</a:t>
            </a:r>
            <a:endParaRPr lang="sk-SK" sz="2000" dirty="0" smtClean="0">
              <a:solidFill>
                <a:srgbClr val="0070C0"/>
              </a:solidFill>
            </a:endParaRPr>
          </a:p>
          <a:p>
            <a:pPr marL="622300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0070C0"/>
                </a:solidFill>
              </a:rPr>
              <a:t>je možné vyhľadávať podľa požadovaného odboru štúdia</a:t>
            </a:r>
          </a:p>
          <a:p>
            <a:pPr marL="981075" lvl="1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rgbClr val="0070C0"/>
                </a:solidFill>
              </a:rPr>
              <a:t>Nájde všetky varianty daného študijného programu</a:t>
            </a:r>
          </a:p>
          <a:p>
            <a:pPr marL="981075" lvl="1" indent="-266700" eaLnBrk="1" hangingPunct="1"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rgbClr val="0070C0"/>
                </a:solidFill>
              </a:rPr>
              <a:t>Napríklad </a:t>
            </a:r>
            <a:r>
              <a:rPr lang="sk-SK" sz="2000" b="1" dirty="0" smtClean="0">
                <a:solidFill>
                  <a:srgbClr val="0070C0"/>
                </a:solidFill>
              </a:rPr>
              <a:t>cestovný ruch</a:t>
            </a:r>
          </a:p>
          <a:p>
            <a:pPr marL="1341438" lvl="2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0070C0"/>
                </a:solidFill>
              </a:rPr>
              <a:t>Fakulta manažmentu PU Prešov</a:t>
            </a:r>
          </a:p>
          <a:p>
            <a:pPr marL="1341438" lvl="2" indent="-2667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0070C0"/>
                </a:solidFill>
              </a:rPr>
              <a:t>Fakulta stredoeurópskych štúdií UKF Nitra</a:t>
            </a:r>
          </a:p>
          <a:p>
            <a:pPr marL="1341438" lvl="2" indent="-2667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0070C0"/>
                </a:solidFill>
              </a:rPr>
              <a:t>Ekonomická fakulta UMB B. Bystrica</a:t>
            </a:r>
          </a:p>
          <a:p>
            <a:pPr marL="1341438" lvl="2" indent="-2667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0070C0"/>
                </a:solidFill>
              </a:rPr>
              <a:t>Obchodná fakulta EU Bratislava</a:t>
            </a:r>
          </a:p>
          <a:p>
            <a:pPr marL="1341438" lvl="2" indent="-2667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0070C0"/>
                </a:solidFill>
              </a:rPr>
              <a:t>Vysoká škola Goethe </a:t>
            </a:r>
            <a:r>
              <a:rPr lang="sk-SK" dirty="0" err="1" smtClean="0">
                <a:solidFill>
                  <a:srgbClr val="0070C0"/>
                </a:solidFill>
              </a:rPr>
              <a:t>Uni</a:t>
            </a:r>
            <a:r>
              <a:rPr lang="sk-SK" dirty="0" smtClean="0">
                <a:solidFill>
                  <a:srgbClr val="0070C0"/>
                </a:solidFill>
              </a:rPr>
              <a:t> Bratislava</a:t>
            </a:r>
          </a:p>
          <a:p>
            <a:pPr marL="622300" indent="-266700" eaLnBrk="1" hangingPunct="1">
              <a:buFont typeface="Arial" pitchFamily="34" charset="0"/>
              <a:buChar char="•"/>
              <a:defRPr/>
            </a:pPr>
            <a:endParaRPr lang="sk-SK" dirty="0" smtClean="0">
              <a:solidFill>
                <a:srgbClr val="0070C0"/>
              </a:solidFill>
            </a:endParaRPr>
          </a:p>
          <a:p>
            <a:pPr marL="622300" indent="-266700" eaLnBrk="1" hangingPunct="1">
              <a:buNone/>
              <a:defRPr/>
            </a:pPr>
            <a:endParaRPr lang="sk-SK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Databáze VŠ a študijných programov 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712522" cy="5256312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None/>
            </a:pPr>
            <a:r>
              <a:rPr lang="sk-SK" sz="2200" dirty="0" smtClean="0">
                <a:solidFill>
                  <a:srgbClr val="0066FF"/>
                </a:solidFill>
              </a:rPr>
              <a:t>Rôznorodosť odborov – odbor je možné často objaviť na nečakanej fakulte; napr.:</a:t>
            </a:r>
          </a:p>
          <a:p>
            <a:pPr eaLnBrk="1" hangingPunct="1">
              <a:spcBef>
                <a:spcPts val="600"/>
              </a:spcBef>
              <a:buClr>
                <a:srgbClr val="990000"/>
              </a:buClr>
              <a:buNone/>
            </a:pPr>
            <a:r>
              <a:rPr lang="sk-SK" sz="2200" b="1" dirty="0" smtClean="0">
                <a:solidFill>
                  <a:srgbClr val="0066FF"/>
                </a:solidFill>
              </a:rPr>
              <a:t>SR:</a:t>
            </a:r>
          </a:p>
          <a:p>
            <a:pPr marL="533400" lvl="1" indent="-266700" eaLnBrk="1" hangingPunct="1"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</a:pPr>
            <a:r>
              <a:rPr lang="sk-SK" sz="1400" dirty="0" smtClean="0">
                <a:solidFill>
                  <a:srgbClr val="0066FF"/>
                </a:solidFill>
              </a:rPr>
              <a:t>Elektronický obchod a manažment na Fakulte prevádzky a ekonomiky spojov ŽU </a:t>
            </a:r>
          </a:p>
          <a:p>
            <a:pPr marL="533400" lvl="1" indent="-266700" eaLnBrk="1" hangingPunct="1">
              <a:buClr>
                <a:srgbClr val="990000"/>
              </a:buClr>
              <a:buFont typeface="Arial" charset="0"/>
              <a:buChar char="•"/>
            </a:pPr>
            <a:r>
              <a:rPr lang="sk-SK" sz="1400" dirty="0" smtClean="0">
                <a:solidFill>
                  <a:srgbClr val="0066FF"/>
                </a:solidFill>
              </a:rPr>
              <a:t>Cestovný ruch na Fakulte stredoeurópskych štúdií UKF</a:t>
            </a:r>
          </a:p>
          <a:p>
            <a:pPr marL="533400" lvl="1" indent="-266700" eaLnBrk="1" hangingPunct="1">
              <a:buClr>
                <a:srgbClr val="990000"/>
              </a:buClr>
              <a:buFont typeface="Arial" charset="0"/>
              <a:buChar char="•"/>
            </a:pPr>
            <a:r>
              <a:rPr lang="sk-SK" sz="1400" dirty="0" smtClean="0">
                <a:solidFill>
                  <a:srgbClr val="0066FF"/>
                </a:solidFill>
              </a:rPr>
              <a:t>Výživa, kozmetika a ochrana zdravia na F. chemickotechnologickej STU</a:t>
            </a:r>
          </a:p>
          <a:p>
            <a:pPr marL="533400" lvl="1" indent="-266700" eaLnBrk="1" hangingPunct="1">
              <a:buClr>
                <a:srgbClr val="990000"/>
              </a:buClr>
              <a:buFont typeface="Arial" charset="0"/>
              <a:buChar char="•"/>
            </a:pPr>
            <a:r>
              <a:rPr lang="sk-SK" sz="1400" dirty="0" err="1" smtClean="0">
                <a:solidFill>
                  <a:srgbClr val="0066FF"/>
                </a:solidFill>
              </a:rPr>
              <a:t>Geoturizmus</a:t>
            </a:r>
            <a:r>
              <a:rPr lang="sk-SK" sz="1400" dirty="0" smtClean="0">
                <a:solidFill>
                  <a:srgbClr val="0066FF"/>
                </a:solidFill>
              </a:rPr>
              <a:t> – Fakulta baníctva, ekológie, riadenia a </a:t>
            </a:r>
            <a:r>
              <a:rPr lang="sk-SK" sz="1400" dirty="0" err="1" smtClean="0">
                <a:solidFill>
                  <a:srgbClr val="0066FF"/>
                </a:solidFill>
              </a:rPr>
              <a:t>geotechnológií</a:t>
            </a:r>
            <a:r>
              <a:rPr lang="sk-SK" sz="1400" dirty="0" smtClean="0">
                <a:solidFill>
                  <a:srgbClr val="0066FF"/>
                </a:solidFill>
              </a:rPr>
              <a:t> TUKE</a:t>
            </a:r>
          </a:p>
          <a:p>
            <a:pPr marL="533400" lvl="1" indent="-266700" eaLnBrk="1" hangingPunct="1">
              <a:buClr>
                <a:srgbClr val="990000"/>
              </a:buClr>
              <a:buFont typeface="Arial" charset="0"/>
              <a:buChar char="•"/>
            </a:pPr>
            <a:r>
              <a:rPr lang="sk-SK" sz="1400" dirty="0" smtClean="0">
                <a:solidFill>
                  <a:srgbClr val="0066FF"/>
                </a:solidFill>
              </a:rPr>
              <a:t>Personálna práca v priemyselnom podniku – </a:t>
            </a:r>
            <a:r>
              <a:rPr lang="sk-SK" sz="1400" dirty="0" err="1" smtClean="0">
                <a:solidFill>
                  <a:srgbClr val="0066FF"/>
                </a:solidFill>
              </a:rPr>
              <a:t>Materiálovotechnologická</a:t>
            </a:r>
            <a:r>
              <a:rPr lang="sk-SK" sz="1400" dirty="0" smtClean="0">
                <a:solidFill>
                  <a:srgbClr val="0066FF"/>
                </a:solidFill>
              </a:rPr>
              <a:t> f. STU</a:t>
            </a:r>
          </a:p>
          <a:p>
            <a:pPr marL="266700" lvl="1" indent="-266700" eaLnBrk="1" hangingPunct="1">
              <a:spcBef>
                <a:spcPts val="600"/>
              </a:spcBef>
              <a:buClr>
                <a:srgbClr val="990000"/>
              </a:buClr>
              <a:buNone/>
            </a:pPr>
            <a:r>
              <a:rPr lang="sk-SK" sz="2200" b="1" dirty="0" smtClean="0">
                <a:solidFill>
                  <a:srgbClr val="0070C0"/>
                </a:solidFill>
              </a:rPr>
              <a:t>ČR:</a:t>
            </a:r>
          </a:p>
          <a:p>
            <a:pPr marL="444500" lvl="1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1400" dirty="0" err="1" smtClean="0">
                <a:solidFill>
                  <a:schemeClr val="accent1"/>
                </a:solidFill>
              </a:rPr>
              <a:t>Montání</a:t>
            </a:r>
            <a:r>
              <a:rPr lang="sk-SK" sz="1400" dirty="0" smtClean="0">
                <a:solidFill>
                  <a:schemeClr val="accent1"/>
                </a:solidFill>
              </a:rPr>
              <a:t> </a:t>
            </a:r>
            <a:r>
              <a:rPr lang="sk-SK" sz="1400" dirty="0" err="1" smtClean="0">
                <a:solidFill>
                  <a:schemeClr val="accent1"/>
                </a:solidFill>
              </a:rPr>
              <a:t>turismus</a:t>
            </a:r>
            <a:r>
              <a:rPr lang="sk-SK" sz="1400" dirty="0" smtClean="0">
                <a:solidFill>
                  <a:schemeClr val="accent1"/>
                </a:solidFill>
              </a:rPr>
              <a:t> na </a:t>
            </a:r>
            <a:r>
              <a:rPr lang="sk-SK" sz="1400" dirty="0" err="1" smtClean="0">
                <a:solidFill>
                  <a:schemeClr val="accent1"/>
                </a:solidFill>
              </a:rPr>
              <a:t>Hornicko-geologické</a:t>
            </a:r>
            <a:r>
              <a:rPr lang="sk-SK" sz="1400" dirty="0" smtClean="0">
                <a:solidFill>
                  <a:schemeClr val="accent1"/>
                </a:solidFill>
              </a:rPr>
              <a:t> fakulte VŠB Ostrava</a:t>
            </a:r>
          </a:p>
          <a:p>
            <a:pPr marL="444500" lvl="1" indent="-177800">
              <a:buFont typeface="Arial" pitchFamily="34" charset="0"/>
              <a:buChar char="•"/>
              <a:defRPr/>
            </a:pPr>
            <a:r>
              <a:rPr lang="sk-SK" sz="1400" dirty="0" err="1" smtClean="0">
                <a:solidFill>
                  <a:schemeClr val="accent1"/>
                </a:solidFill>
              </a:rPr>
              <a:t>Mezinárodní</a:t>
            </a:r>
            <a:r>
              <a:rPr lang="sk-SK" sz="1400" dirty="0" smtClean="0">
                <a:solidFill>
                  <a:schemeClr val="accent1"/>
                </a:solidFill>
              </a:rPr>
              <a:t> rozvojová </a:t>
            </a:r>
            <a:r>
              <a:rPr lang="sk-SK" sz="1400" dirty="0" err="1" smtClean="0">
                <a:solidFill>
                  <a:schemeClr val="accent1"/>
                </a:solidFill>
              </a:rPr>
              <a:t>studia</a:t>
            </a:r>
            <a:r>
              <a:rPr lang="sk-SK" sz="1400" dirty="0" smtClean="0">
                <a:solidFill>
                  <a:schemeClr val="accent1"/>
                </a:solidFill>
              </a:rPr>
              <a:t> na Prírodovedecké fakulte UP Olomouc</a:t>
            </a:r>
          </a:p>
          <a:p>
            <a:pPr marL="444500" lvl="1" indent="-177800">
              <a:buFont typeface="Arial" pitchFamily="34" charset="0"/>
              <a:buChar char="•"/>
              <a:defRPr/>
            </a:pPr>
            <a:r>
              <a:rPr lang="sk-SK" sz="1400" dirty="0" err="1" smtClean="0">
                <a:solidFill>
                  <a:schemeClr val="accent1"/>
                </a:solidFill>
              </a:rPr>
              <a:t>Psychologie</a:t>
            </a:r>
            <a:r>
              <a:rPr lang="sk-SK" sz="1400" dirty="0" smtClean="0">
                <a:solidFill>
                  <a:schemeClr val="accent1"/>
                </a:solidFill>
              </a:rPr>
              <a:t> na Pedagogické fakulte ZČU </a:t>
            </a:r>
            <a:r>
              <a:rPr lang="sk-SK" sz="1400" dirty="0" err="1" smtClean="0">
                <a:solidFill>
                  <a:schemeClr val="accent1"/>
                </a:solidFill>
              </a:rPr>
              <a:t>Pje</a:t>
            </a:r>
            <a:r>
              <a:rPr lang="sk-SK" sz="1400" dirty="0" smtClean="0">
                <a:solidFill>
                  <a:schemeClr val="accent1"/>
                </a:solidFill>
              </a:rPr>
              <a:t> </a:t>
            </a:r>
            <a:r>
              <a:rPr lang="sk-SK" sz="1400" dirty="0" err="1" smtClean="0">
                <a:solidFill>
                  <a:schemeClr val="accent1"/>
                </a:solidFill>
              </a:rPr>
              <a:t>možnéň</a:t>
            </a:r>
            <a:endParaRPr lang="sk-SK" sz="1400" dirty="0" smtClean="0">
              <a:solidFill>
                <a:schemeClr val="accent1"/>
              </a:solidFill>
            </a:endParaRPr>
          </a:p>
          <a:p>
            <a:pPr marL="444500" lvl="1" indent="-177800">
              <a:buFont typeface="Arial" pitchFamily="34" charset="0"/>
              <a:buChar char="•"/>
              <a:defRPr/>
            </a:pPr>
            <a:r>
              <a:rPr lang="sk-SK" sz="1400" dirty="0" err="1" smtClean="0">
                <a:solidFill>
                  <a:schemeClr val="accent1"/>
                </a:solidFill>
              </a:rPr>
              <a:t>Fyzioterapie</a:t>
            </a:r>
            <a:r>
              <a:rPr lang="sk-SK" sz="1400" dirty="0" smtClean="0">
                <a:solidFill>
                  <a:schemeClr val="accent1"/>
                </a:solidFill>
              </a:rPr>
              <a:t> nebo </a:t>
            </a:r>
            <a:r>
              <a:rPr lang="sk-SK" sz="1400" dirty="0" err="1" smtClean="0">
                <a:solidFill>
                  <a:schemeClr val="accent1"/>
                </a:solidFill>
              </a:rPr>
              <a:t>Rekreologie</a:t>
            </a:r>
            <a:r>
              <a:rPr lang="sk-SK" sz="1400" dirty="0" smtClean="0">
                <a:solidFill>
                  <a:schemeClr val="accent1"/>
                </a:solidFill>
              </a:rPr>
              <a:t> na Fakulte telesné </a:t>
            </a:r>
            <a:r>
              <a:rPr lang="sk-SK" sz="1400" dirty="0" err="1" smtClean="0">
                <a:solidFill>
                  <a:schemeClr val="accent1"/>
                </a:solidFill>
              </a:rPr>
              <a:t>kultury</a:t>
            </a:r>
            <a:r>
              <a:rPr lang="sk-SK" sz="1400" dirty="0" smtClean="0">
                <a:solidFill>
                  <a:schemeClr val="accent1"/>
                </a:solidFill>
              </a:rPr>
              <a:t> UP Olomouc</a:t>
            </a:r>
          </a:p>
          <a:p>
            <a:pPr marL="444500" lvl="1" indent="-177800">
              <a:buFont typeface="Arial" pitchFamily="34" charset="0"/>
              <a:buChar char="•"/>
              <a:defRPr/>
            </a:pPr>
            <a:r>
              <a:rPr lang="sk-SK" sz="1400" dirty="0" smtClean="0">
                <a:solidFill>
                  <a:schemeClr val="accent1"/>
                </a:solidFill>
              </a:rPr>
              <a:t>Pedagogika </a:t>
            </a:r>
            <a:r>
              <a:rPr lang="sk-SK" sz="1400" dirty="0" err="1" smtClean="0">
                <a:solidFill>
                  <a:schemeClr val="accent1"/>
                </a:solidFill>
              </a:rPr>
              <a:t>volného</a:t>
            </a:r>
            <a:r>
              <a:rPr lang="sk-SK" sz="1400" dirty="0" smtClean="0">
                <a:solidFill>
                  <a:schemeClr val="accent1"/>
                </a:solidFill>
              </a:rPr>
              <a:t> času na Teologické fakulte JČU České </a:t>
            </a:r>
            <a:r>
              <a:rPr lang="sk-SK" sz="1400" dirty="0" err="1" smtClean="0">
                <a:solidFill>
                  <a:schemeClr val="accent1"/>
                </a:solidFill>
              </a:rPr>
              <a:t>Budejovice</a:t>
            </a:r>
            <a:endParaRPr lang="sk-SK" sz="1400" dirty="0" smtClean="0">
              <a:solidFill>
                <a:schemeClr val="accent1"/>
              </a:solidFill>
            </a:endParaRPr>
          </a:p>
          <a:p>
            <a:pPr marL="444500" lvl="1" indent="-177800">
              <a:buFont typeface="Arial" pitchFamily="34" charset="0"/>
              <a:buChar char="•"/>
              <a:defRPr/>
            </a:pPr>
            <a:r>
              <a:rPr lang="sk-SK" sz="1400" dirty="0" smtClean="0">
                <a:solidFill>
                  <a:schemeClr val="accent1"/>
                </a:solidFill>
              </a:rPr>
              <a:t>Web a </a:t>
            </a:r>
            <a:r>
              <a:rPr lang="sk-SK" sz="1400" dirty="0" err="1" smtClean="0">
                <a:solidFill>
                  <a:schemeClr val="accent1"/>
                </a:solidFill>
              </a:rPr>
              <a:t>multimedia</a:t>
            </a:r>
            <a:r>
              <a:rPr lang="sk-SK" sz="1400" dirty="0" smtClean="0">
                <a:solidFill>
                  <a:schemeClr val="accent1"/>
                </a:solidFill>
              </a:rPr>
              <a:t> na Fakulte elektrotechnické ČVUT Praha</a:t>
            </a:r>
          </a:p>
          <a:p>
            <a:pPr marL="444500" lvl="1" indent="-177800">
              <a:buFont typeface="Arial" pitchFamily="34" charset="0"/>
              <a:buChar char="•"/>
              <a:defRPr/>
            </a:pPr>
            <a:r>
              <a:rPr lang="sk-SK" sz="1400" dirty="0" err="1" smtClean="0">
                <a:solidFill>
                  <a:schemeClr val="accent1"/>
                </a:solidFill>
              </a:rPr>
              <a:t>Zdravotnický</a:t>
            </a:r>
            <a:r>
              <a:rPr lang="sk-SK" sz="1400" dirty="0" smtClean="0">
                <a:solidFill>
                  <a:schemeClr val="accent1"/>
                </a:solidFill>
              </a:rPr>
              <a:t> záchranár na Fakulte </a:t>
            </a:r>
            <a:r>
              <a:rPr lang="sk-SK" sz="1400" dirty="0" err="1" smtClean="0">
                <a:solidFill>
                  <a:schemeClr val="accent1"/>
                </a:solidFill>
              </a:rPr>
              <a:t>biomedicínského</a:t>
            </a:r>
            <a:r>
              <a:rPr lang="sk-SK" sz="1400" dirty="0" smtClean="0">
                <a:solidFill>
                  <a:schemeClr val="accent1"/>
                </a:solidFill>
              </a:rPr>
              <a:t> </a:t>
            </a:r>
            <a:r>
              <a:rPr lang="sk-SK" sz="1400" dirty="0" err="1" smtClean="0">
                <a:solidFill>
                  <a:schemeClr val="accent1"/>
                </a:solidFill>
              </a:rPr>
              <a:t>inženýrství</a:t>
            </a:r>
            <a:r>
              <a:rPr lang="sk-SK" sz="1400" dirty="0" smtClean="0">
                <a:solidFill>
                  <a:schemeClr val="accent1"/>
                </a:solidFill>
              </a:rPr>
              <a:t> ČVUT Praha</a:t>
            </a:r>
          </a:p>
          <a:p>
            <a:pPr marL="444500" lvl="1" indent="-177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sk-SK" sz="1400" dirty="0" err="1" smtClean="0">
                <a:solidFill>
                  <a:schemeClr val="accent1"/>
                </a:solidFill>
              </a:rPr>
              <a:t>Forenzní</a:t>
            </a:r>
            <a:r>
              <a:rPr lang="sk-SK" sz="1400" dirty="0" smtClean="0">
                <a:solidFill>
                  <a:schemeClr val="accent1"/>
                </a:solidFill>
              </a:rPr>
              <a:t> analýza na Fakulte </a:t>
            </a:r>
            <a:r>
              <a:rPr lang="sk-SK" sz="1400" dirty="0" err="1" smtClean="0">
                <a:solidFill>
                  <a:schemeClr val="accent1"/>
                </a:solidFill>
              </a:rPr>
              <a:t>potravinárské</a:t>
            </a:r>
            <a:r>
              <a:rPr lang="sk-SK" sz="1400" dirty="0" smtClean="0">
                <a:solidFill>
                  <a:schemeClr val="accent1"/>
                </a:solidFill>
              </a:rPr>
              <a:t> a biochemické </a:t>
            </a:r>
            <a:r>
              <a:rPr lang="sk-SK" sz="1400" dirty="0" err="1" smtClean="0">
                <a:solidFill>
                  <a:schemeClr val="accent1"/>
                </a:solidFill>
              </a:rPr>
              <a:t>technologie</a:t>
            </a:r>
            <a:r>
              <a:rPr lang="sk-SK" sz="1400" dirty="0" smtClean="0">
                <a:solidFill>
                  <a:schemeClr val="accent1"/>
                </a:solidFill>
              </a:rPr>
              <a:t> VŠCHT Praha</a:t>
            </a:r>
          </a:p>
          <a:p>
            <a:pPr marL="266700" lvl="1" indent="-266700" eaLnBrk="1" hangingPunct="1">
              <a:spcBef>
                <a:spcPts val="1200"/>
              </a:spcBef>
              <a:buClr>
                <a:srgbClr val="990000"/>
              </a:buClr>
              <a:buNone/>
            </a:pPr>
            <a:endParaRPr lang="sk-SK" dirty="0" smtClean="0">
              <a:solidFill>
                <a:srgbClr val="0070C0"/>
              </a:solidFill>
            </a:endParaRPr>
          </a:p>
          <a:p>
            <a:pPr marL="1341438" lvl="2" indent="-266700" eaLnBrk="1" hangingPunct="1">
              <a:buFont typeface="Arial" pitchFamily="34" charset="0"/>
              <a:buChar char="•"/>
              <a:defRPr/>
            </a:pPr>
            <a:endParaRPr lang="sk-SK" dirty="0" smtClean="0">
              <a:solidFill>
                <a:srgbClr val="0070C0"/>
              </a:solidFill>
            </a:endParaRPr>
          </a:p>
          <a:p>
            <a:pPr marL="622300" indent="-266700" eaLnBrk="1" hangingPunct="1">
              <a:buFont typeface="Arial" pitchFamily="34" charset="0"/>
              <a:buChar char="•"/>
              <a:defRPr/>
            </a:pPr>
            <a:endParaRPr lang="sk-SK" dirty="0" smtClean="0">
              <a:solidFill>
                <a:srgbClr val="0070C0"/>
              </a:solidFill>
            </a:endParaRPr>
          </a:p>
          <a:p>
            <a:pPr marL="622300" indent="-266700" eaLnBrk="1" hangingPunct="1">
              <a:buNone/>
              <a:defRPr/>
            </a:pPr>
            <a:endParaRPr lang="sk-SK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Kde čerpat informace o fakultách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85225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cs-CZ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 l="12920" t="8859" r="32844" b="6486"/>
          <a:stretch>
            <a:fillRect/>
          </a:stretch>
        </p:blipFill>
        <p:spPr bwMode="auto">
          <a:xfrm>
            <a:off x="323528" y="404664"/>
            <a:ext cx="8424936" cy="638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Šance na prijatie, počty zapísaných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85225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Pokiaľ nie je prijatie isté, je vždy výhodné podať si prihlášku na dve alebo viac fakúlt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Podľa podielu zapísaných je možné zase odhadovať, ako je fakulta medzi uchádzačmi o štúdium obľúbená</a:t>
            </a:r>
          </a:p>
          <a:p>
            <a:pPr marL="355600" indent="-355600" eaLnBrk="1" hangingPunct="1"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Dáta za Slovenskú republiku</a:t>
            </a:r>
          </a:p>
          <a:p>
            <a:pPr marL="714375" lvl="1" indent="-355600" eaLnBrk="1" hangingPunct="1">
              <a:buFont typeface="Wingdings" pitchFamily="2" charset="2"/>
              <a:buChar char="Ø"/>
              <a:defRPr/>
            </a:pPr>
            <a:r>
              <a:rPr lang="sk-SK" sz="2000" dirty="0" err="1" smtClean="0">
                <a:solidFill>
                  <a:srgbClr val="0070C0"/>
                </a:solidFill>
                <a:hlinkClick r:id="rId2"/>
              </a:rPr>
              <a:t>www.uips.sk</a:t>
            </a:r>
            <a:r>
              <a:rPr lang="sk-SK" sz="2000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sk-SK" sz="2000" dirty="0" err="1" smtClean="0">
                <a:solidFill>
                  <a:srgbClr val="0070C0"/>
                </a:solidFill>
                <a:hlinkClick r:id="rId2"/>
              </a:rPr>
              <a:t>statistiky</a:t>
            </a:r>
            <a:r>
              <a:rPr lang="sk-SK" sz="2000" dirty="0" smtClean="0">
                <a:solidFill>
                  <a:srgbClr val="0070C0"/>
                </a:solidFill>
                <a:hlinkClick r:id="rId2"/>
              </a:rPr>
              <a:t>/ostatne</a:t>
            </a:r>
            <a:r>
              <a:rPr lang="sk-SK" sz="2000" dirty="0" smtClean="0">
                <a:solidFill>
                  <a:srgbClr val="0070C0"/>
                </a:solidFill>
              </a:rPr>
              <a:t> </a:t>
            </a:r>
          </a:p>
          <a:p>
            <a:pPr marL="714375" lvl="1" indent="-355600" eaLnBrk="1" hangingPunct="1">
              <a:buFont typeface="Wingdings" pitchFamily="2" charset="2"/>
              <a:buChar char="Ø"/>
              <a:defRPr/>
            </a:pPr>
            <a:r>
              <a:rPr lang="sk-SK" sz="2000" dirty="0" smtClean="0">
                <a:solidFill>
                  <a:srgbClr val="0070C0"/>
                </a:solidFill>
              </a:rPr>
              <a:t>v </a:t>
            </a:r>
            <a:r>
              <a:rPr lang="sk-SK" sz="2000" dirty="0" err="1" smtClean="0">
                <a:solidFill>
                  <a:srgbClr val="0070C0"/>
                </a:solidFill>
              </a:rPr>
              <a:t>excellovej</a:t>
            </a:r>
            <a:r>
              <a:rPr lang="sk-SK" sz="2000" dirty="0" smtClean="0">
                <a:solidFill>
                  <a:srgbClr val="0070C0"/>
                </a:solidFill>
              </a:rPr>
              <a:t> tabuľke na liste „T 01“</a:t>
            </a:r>
          </a:p>
          <a:p>
            <a:pPr marL="355600" indent="-355600" eaLnBrk="1" hangingPunct="1"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Dáta za Českú republiku</a:t>
            </a:r>
          </a:p>
          <a:p>
            <a:pPr marL="714375" lvl="1" indent="-355600">
              <a:buFont typeface="Wingdings" pitchFamily="2" charset="2"/>
              <a:buChar char="Ø"/>
              <a:defRPr/>
            </a:pPr>
            <a:r>
              <a:rPr lang="sk-SK" sz="1400" dirty="0" smtClean="0">
                <a:solidFill>
                  <a:srgbClr val="0070C0"/>
                </a:solidFill>
                <a:hlinkClick r:id="rId3"/>
              </a:rPr>
              <a:t>www.msmt.cz/vzdelavani/skolstvi-v-cr/statistika-skolstvi/prijimaci-rizeni-ke-studiu-na-vysoke-a-vyssi-odborne-skole-1</a:t>
            </a:r>
            <a:r>
              <a:rPr lang="sk-SK" sz="1400" dirty="0" smtClean="0">
                <a:solidFill>
                  <a:srgbClr val="0070C0"/>
                </a:solidFill>
              </a:rPr>
              <a:t> </a:t>
            </a:r>
          </a:p>
          <a:p>
            <a:pPr marL="714375" lvl="1" indent="-355600">
              <a:buFont typeface="Wingdings" pitchFamily="2" charset="2"/>
              <a:buChar char="Ø"/>
              <a:defRPr/>
            </a:pPr>
            <a:r>
              <a:rPr lang="sk-SK" sz="2000" dirty="0" smtClean="0">
                <a:solidFill>
                  <a:srgbClr val="0070C0"/>
                </a:solidFill>
              </a:rPr>
              <a:t>v </a:t>
            </a:r>
            <a:r>
              <a:rPr lang="sk-SK" sz="2000" dirty="0" err="1" smtClean="0">
                <a:solidFill>
                  <a:srgbClr val="0070C0"/>
                </a:solidFill>
              </a:rPr>
              <a:t>excellovej</a:t>
            </a:r>
            <a:r>
              <a:rPr lang="sk-SK" sz="2000" dirty="0" smtClean="0">
                <a:solidFill>
                  <a:srgbClr val="0070C0"/>
                </a:solidFill>
              </a:rPr>
              <a:t> tabuľke na liste „</a:t>
            </a:r>
            <a:r>
              <a:rPr lang="sk-SK" sz="2000" dirty="0" err="1" smtClean="0">
                <a:solidFill>
                  <a:srgbClr val="0070C0"/>
                </a:solidFill>
              </a:rPr>
              <a:t>vš_fakulty_tisk</a:t>
            </a:r>
            <a:r>
              <a:rPr lang="sk-SK" sz="2000" dirty="0" smtClean="0">
                <a:solidFill>
                  <a:srgbClr val="0070C0"/>
                </a:solidFill>
              </a:rPr>
              <a:t>“</a:t>
            </a: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85225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cs-CZ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24609" r="5644" b="7470"/>
          <a:stretch>
            <a:fillRect/>
          </a:stretch>
        </p:blipFill>
        <p:spPr bwMode="auto">
          <a:xfrm>
            <a:off x="107504" y="1988840"/>
            <a:ext cx="89603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Slovensko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– šance na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prijatie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Česká republika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– šance na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prijatie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85225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endParaRPr lang="cs-CZ" sz="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24609" r="24460" b="7470"/>
          <a:stretch>
            <a:fillRect/>
          </a:stretch>
        </p:blipFill>
        <p:spPr bwMode="auto">
          <a:xfrm>
            <a:off x="107504" y="1700808"/>
            <a:ext cx="888307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568506" cy="489696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arra.sk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ranking</a:t>
            </a:r>
            <a:r>
              <a:rPr lang="cs-CZ" sz="2400" dirty="0" smtClean="0">
                <a:hlinkClick r:id="rId2"/>
              </a:rPr>
              <a:t>-2014-0</a:t>
            </a:r>
            <a:r>
              <a:rPr lang="cs-CZ" sz="2400" dirty="0" smtClean="0"/>
              <a:t> </a:t>
            </a:r>
          </a:p>
          <a:p>
            <a:pPr eaLnBrk="1" hangingPunct="1">
              <a:buNone/>
              <a:defRPr/>
            </a:pPr>
            <a:endParaRPr lang="cs-CZ" sz="2400" dirty="0" smtClean="0"/>
          </a:p>
          <a:p>
            <a:pPr eaLnBrk="1" hangingPunct="1">
              <a:buNone/>
              <a:defRPr/>
            </a:pPr>
            <a:endParaRPr lang="cs-CZ" sz="2400" b="1" dirty="0" smtClean="0">
              <a:solidFill>
                <a:srgbClr val="0066A4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3200" b="1" dirty="0" smtClean="0">
                <a:solidFill>
                  <a:srgbClr val="0066A4"/>
                </a:solidFill>
              </a:rPr>
              <a:t>Kvalita štúdia- rebríčky</a:t>
            </a:r>
            <a:endParaRPr lang="sk-SK" sz="3200" b="1" dirty="0">
              <a:solidFill>
                <a:srgbClr val="0066A4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26578" r="22800" b="19282"/>
          <a:stretch>
            <a:fillRect/>
          </a:stretch>
        </p:blipFill>
        <p:spPr bwMode="auto">
          <a:xfrm>
            <a:off x="467544" y="2132855"/>
            <a:ext cx="8208912" cy="457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1268760"/>
            <a:ext cx="9036050" cy="53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273050">
              <a:lnSpc>
                <a:spcPct val="115000"/>
              </a:lnSpc>
              <a:buClr>
                <a:srgbClr val="0066A4"/>
              </a:buClr>
              <a:buFontTx/>
              <a:buChar char="•"/>
            </a:pPr>
            <a:r>
              <a:rPr lang="sk-SK" sz="2800" dirty="0" smtClean="0">
                <a:solidFill>
                  <a:srgbClr val="0066A4"/>
                </a:solidFill>
                <a:latin typeface="Tahoma" pitchFamily="34" charset="0"/>
              </a:rPr>
              <a:t>Cca 65 zamestnancov</a:t>
            </a:r>
          </a:p>
          <a:p>
            <a:pPr marL="539750" indent="-273050">
              <a:lnSpc>
                <a:spcPct val="115000"/>
              </a:lnSpc>
              <a:buClr>
                <a:srgbClr val="0066A4"/>
              </a:buClr>
            </a:pPr>
            <a:endParaRPr lang="sk-SK" sz="800" dirty="0" smtClean="0">
              <a:solidFill>
                <a:srgbClr val="0066A4"/>
              </a:solidFill>
              <a:latin typeface="Tahoma" pitchFamily="34" charset="0"/>
            </a:endParaRPr>
          </a:p>
          <a:p>
            <a:pPr marL="539750" indent="-273050">
              <a:lnSpc>
                <a:spcPct val="115000"/>
              </a:lnSpc>
              <a:buClr>
                <a:srgbClr val="0066A4"/>
              </a:buClr>
              <a:buFontTx/>
              <a:buChar char="•"/>
            </a:pPr>
            <a:r>
              <a:rPr lang="sk-SK" sz="2800" dirty="0" smtClean="0">
                <a:solidFill>
                  <a:srgbClr val="0066A4"/>
                </a:solidFill>
                <a:latin typeface="Tahoma" pitchFamily="34" charset="0"/>
              </a:rPr>
              <a:t>Od roku 1996</a:t>
            </a:r>
            <a:endParaRPr lang="sk-SK" sz="1000" dirty="0" smtClean="0">
              <a:solidFill>
                <a:srgbClr val="0066A4"/>
              </a:solidFill>
              <a:latin typeface="Tahoma" pitchFamily="34" charset="0"/>
            </a:endParaRPr>
          </a:p>
          <a:p>
            <a:pPr marL="996950" lvl="2" indent="-273050">
              <a:lnSpc>
                <a:spcPct val="115000"/>
              </a:lnSpc>
              <a:buClr>
                <a:srgbClr val="0066A4"/>
              </a:buClr>
              <a:buFontTx/>
              <a:buChar char="–"/>
            </a:pPr>
            <a:r>
              <a:rPr lang="sk-SK" sz="2500" dirty="0" smtClean="0">
                <a:solidFill>
                  <a:srgbClr val="0066A4"/>
                </a:solidFill>
                <a:latin typeface="Tahoma" pitchFamily="34" charset="0"/>
              </a:rPr>
              <a:t>pomáha s prijímaním študentov na VŠ a na SŠ (1/4 škôl)</a:t>
            </a:r>
          </a:p>
          <a:p>
            <a:pPr marL="996950" lvl="2" indent="-273050">
              <a:lnSpc>
                <a:spcPct val="115000"/>
              </a:lnSpc>
              <a:spcBef>
                <a:spcPts val="1200"/>
              </a:spcBef>
              <a:buClr>
                <a:srgbClr val="0066A4"/>
              </a:buClr>
              <a:buFontTx/>
              <a:buChar char="–"/>
            </a:pPr>
            <a:r>
              <a:rPr lang="sk-SK" sz="2500" dirty="0" smtClean="0">
                <a:solidFill>
                  <a:srgbClr val="0066A4"/>
                </a:solidFill>
                <a:latin typeface="Tahoma" pitchFamily="34" charset="0"/>
              </a:rPr>
              <a:t>poskytuje svoje služby základným a stredným školám:</a:t>
            </a:r>
          </a:p>
          <a:p>
            <a:pPr marL="1454150" lvl="4" indent="-273050">
              <a:lnSpc>
                <a:spcPct val="115000"/>
              </a:lnSpc>
              <a:spcBef>
                <a:spcPts val="1200"/>
              </a:spcBef>
              <a:buClr>
                <a:srgbClr val="0066A4"/>
              </a:buClr>
              <a:buFontTx/>
              <a:buChar char="•"/>
            </a:pPr>
            <a:r>
              <a:rPr lang="sk-SK" sz="2200" dirty="0" smtClean="0">
                <a:solidFill>
                  <a:srgbClr val="0066A4"/>
                </a:solidFill>
                <a:latin typeface="Tahoma" pitchFamily="34" charset="0"/>
              </a:rPr>
              <a:t>plošné testovania</a:t>
            </a:r>
          </a:p>
          <a:p>
            <a:pPr marL="1454150" lvl="4" indent="-273050">
              <a:lnSpc>
                <a:spcPct val="115000"/>
              </a:lnSpc>
              <a:buClr>
                <a:srgbClr val="0066A4"/>
              </a:buClr>
              <a:buFontTx/>
              <a:buChar char="•"/>
            </a:pPr>
            <a:r>
              <a:rPr lang="sk-SK" sz="2200" dirty="0" smtClean="0">
                <a:solidFill>
                  <a:srgbClr val="0066A4"/>
                </a:solidFill>
                <a:latin typeface="Tahoma" pitchFamily="34" charset="0"/>
              </a:rPr>
              <a:t>klíma školy</a:t>
            </a:r>
          </a:p>
          <a:p>
            <a:pPr marL="1454150" lvl="4" indent="-273050">
              <a:lnSpc>
                <a:spcPct val="115000"/>
              </a:lnSpc>
              <a:buClr>
                <a:srgbClr val="0066A4"/>
              </a:buClr>
              <a:buFontTx/>
              <a:buChar char="•"/>
            </a:pPr>
            <a:r>
              <a:rPr lang="sk-SK" sz="2200" dirty="0" smtClean="0">
                <a:solidFill>
                  <a:srgbClr val="0066A4"/>
                </a:solidFill>
                <a:latin typeface="Tahoma" pitchFamily="34" charset="0"/>
              </a:rPr>
              <a:t>jazyková úroveň</a:t>
            </a:r>
          </a:p>
          <a:p>
            <a:pPr marL="1454150" lvl="4" indent="-273050">
              <a:lnSpc>
                <a:spcPct val="115000"/>
              </a:lnSpc>
              <a:buClr>
                <a:srgbClr val="0066A4"/>
              </a:buClr>
              <a:buFontTx/>
              <a:buChar char="•"/>
            </a:pPr>
            <a:r>
              <a:rPr lang="sk-SK" sz="2200" dirty="0" err="1" smtClean="0">
                <a:solidFill>
                  <a:srgbClr val="0066A4"/>
                </a:solidFill>
                <a:latin typeface="Tahoma" pitchFamily="34" charset="0"/>
              </a:rPr>
              <a:t>workshopy</a:t>
            </a:r>
            <a:r>
              <a:rPr lang="sk-SK" sz="2200" dirty="0" smtClean="0">
                <a:solidFill>
                  <a:srgbClr val="0066A4"/>
                </a:solidFill>
                <a:latin typeface="Tahoma" pitchFamily="34" charset="0"/>
              </a:rPr>
              <a:t>, atd.</a:t>
            </a:r>
          </a:p>
          <a:p>
            <a:pPr marL="996950" lvl="2" indent="-273050">
              <a:lnSpc>
                <a:spcPct val="115000"/>
              </a:lnSpc>
              <a:spcBef>
                <a:spcPts val="1200"/>
              </a:spcBef>
              <a:buClr>
                <a:srgbClr val="0066A4"/>
              </a:buClr>
              <a:buFontTx/>
              <a:buChar char="–"/>
            </a:pPr>
            <a:r>
              <a:rPr lang="sk-SK" sz="2500" dirty="0" smtClean="0">
                <a:solidFill>
                  <a:srgbClr val="0066A4"/>
                </a:solidFill>
                <a:latin typeface="Tahoma" pitchFamily="34" charset="0"/>
              </a:rPr>
              <a:t>zakladáme sieť základných škôl </a:t>
            </a:r>
            <a:r>
              <a:rPr lang="sk-SK" sz="2500" dirty="0" err="1" smtClean="0">
                <a:solidFill>
                  <a:srgbClr val="0066A4"/>
                </a:solidFill>
                <a:latin typeface="Tahoma" pitchFamily="34" charset="0"/>
                <a:hlinkClick r:id="rId2"/>
              </a:rPr>
              <a:t>www.scioskola.cz</a:t>
            </a:r>
            <a:r>
              <a:rPr lang="sk-SK" sz="2500" dirty="0" smtClean="0">
                <a:solidFill>
                  <a:srgbClr val="0066A4"/>
                </a:solidFill>
                <a:latin typeface="Tahoma" pitchFamily="34" charset="0"/>
              </a:rPr>
              <a:t> </a:t>
            </a:r>
          </a:p>
          <a:p>
            <a:pPr marL="1454150" lvl="4" indent="-273050">
              <a:lnSpc>
                <a:spcPct val="115000"/>
              </a:lnSpc>
              <a:buClr>
                <a:srgbClr val="0066A4"/>
              </a:buClr>
              <a:buFontTx/>
              <a:buChar char="•"/>
            </a:pPr>
            <a:endParaRPr lang="sk-SK" sz="2200" dirty="0" smtClean="0">
              <a:solidFill>
                <a:srgbClr val="0066A4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476250"/>
            <a:ext cx="8229600" cy="7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4000" b="1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4000" b="1" kern="0" dirty="0" err="1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scio.cz</a:t>
            </a:r>
            <a:endParaRPr lang="cs-CZ" sz="4000" b="1" kern="0" dirty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712522" cy="4680942"/>
          </a:xfrm>
        </p:spPr>
        <p:txBody>
          <a:bodyPr/>
          <a:lstStyle/>
          <a:p>
            <a:pPr lvl="0" eaLnBrk="1" hangingPunct="1">
              <a:buNone/>
              <a:defRPr/>
            </a:pPr>
            <a:r>
              <a:rPr lang="sk-SK" dirty="0" smtClean="0"/>
              <a:t>Dni otvorených dverí (</a:t>
            </a:r>
            <a:r>
              <a:rPr lang="sk-SK" dirty="0" err="1" smtClean="0"/>
              <a:t>viz</a:t>
            </a:r>
            <a:r>
              <a:rPr lang="sk-SK" dirty="0" smtClean="0"/>
              <a:t> brožúrka „Ako na vysokú školu“, tiež </a:t>
            </a:r>
            <a:r>
              <a:rPr lang="sk-SK" dirty="0" smtClean="0">
                <a:solidFill>
                  <a:srgbClr val="0066A4"/>
                </a:solidFill>
              </a:rPr>
              <a:t>na stiahnutie na </a:t>
            </a:r>
            <a:r>
              <a:rPr lang="sk-SK" sz="1800" dirty="0" err="1" smtClean="0">
                <a:solidFill>
                  <a:srgbClr val="0066A4"/>
                </a:solidFill>
                <a:hlinkClick r:id="rId2"/>
              </a:rPr>
              <a:t>www.scio.sk</a:t>
            </a:r>
            <a:r>
              <a:rPr lang="sk-SK" sz="1800" dirty="0" smtClean="0">
                <a:solidFill>
                  <a:srgbClr val="0066A4"/>
                </a:solidFill>
                <a:hlinkClick r:id="rId2"/>
              </a:rPr>
              <a:t>/</a:t>
            </a:r>
            <a:r>
              <a:rPr lang="sk-SK" sz="1800" dirty="0" err="1" smtClean="0">
                <a:solidFill>
                  <a:srgbClr val="0066A4"/>
                </a:solidFill>
                <a:hlinkClick r:id="rId2"/>
              </a:rPr>
              <a:t>vs</a:t>
            </a:r>
            <a:r>
              <a:rPr lang="sk-SK" sz="1800" dirty="0" smtClean="0">
                <a:solidFill>
                  <a:srgbClr val="0066A4"/>
                </a:solidFill>
                <a:hlinkClick r:id="rId2"/>
              </a:rPr>
              <a:t>/</a:t>
            </a:r>
            <a:r>
              <a:rPr lang="sk-SK" sz="1800" dirty="0" err="1" smtClean="0">
                <a:solidFill>
                  <a:srgbClr val="0066A4"/>
                </a:solidFill>
                <a:hlinkClick r:id="rId2"/>
              </a:rPr>
              <a:t>nps</a:t>
            </a:r>
            <a:r>
              <a:rPr lang="sk-SK" sz="1800" dirty="0" smtClean="0">
                <a:solidFill>
                  <a:srgbClr val="0066A4"/>
                </a:solidFill>
                <a:hlinkClick r:id="rId2"/>
              </a:rPr>
              <a:t>/</a:t>
            </a:r>
            <a:r>
              <a:rPr lang="sk-SK" sz="1800" dirty="0" err="1" smtClean="0">
                <a:solidFill>
                  <a:srgbClr val="0066A4"/>
                </a:solidFill>
                <a:hlinkClick r:id="rId2"/>
              </a:rPr>
              <a:t>poradca.asp</a:t>
            </a:r>
            <a:r>
              <a:rPr lang="sk-SK" sz="1800" dirty="0" smtClean="0">
                <a:solidFill>
                  <a:srgbClr val="0066A4"/>
                </a:solidFill>
              </a:rPr>
              <a:t>)</a:t>
            </a:r>
            <a:endParaRPr lang="sk-SK" dirty="0" smtClean="0"/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sk-SK" dirty="0" err="1" smtClean="0"/>
              <a:t>Facebook</a:t>
            </a:r>
            <a:r>
              <a:rPr lang="sk-SK" dirty="0" smtClean="0"/>
              <a:t> – je možné sa čokoľvek opýtať</a:t>
            </a: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sk-SK" dirty="0" err="1" smtClean="0">
                <a:hlinkClick r:id="rId3"/>
              </a:rPr>
              <a:t>www.pindex.cz</a:t>
            </a:r>
            <a:r>
              <a:rPr lang="sk-SK" dirty="0" smtClean="0"/>
              <a:t> – hodnotenie učiteľov na VŠ</a:t>
            </a:r>
          </a:p>
          <a:p>
            <a:pPr eaLnBrk="1" hangingPunct="1">
              <a:buNone/>
              <a:defRPr/>
            </a:pPr>
            <a:endParaRPr lang="sk-SK" sz="2400" dirty="0" smtClean="0"/>
          </a:p>
          <a:p>
            <a:pPr eaLnBrk="1" hangingPunct="1">
              <a:buNone/>
              <a:defRPr/>
            </a:pPr>
            <a:endParaRPr lang="sk-SK" sz="2400" b="1" dirty="0" smtClean="0">
              <a:solidFill>
                <a:srgbClr val="0066A4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3200" b="1" dirty="0" smtClean="0">
                <a:solidFill>
                  <a:srgbClr val="0066A4"/>
                </a:solidFill>
              </a:rPr>
              <a:t>Osobná skúsenosť</a:t>
            </a:r>
            <a:endParaRPr lang="sk-SK" sz="3200" b="1" dirty="0">
              <a:solidFill>
                <a:srgbClr val="0066A4"/>
              </a:solidFill>
            </a:endParaRPr>
          </a:p>
        </p:txBody>
      </p:sp>
      <p:pic>
        <p:nvPicPr>
          <p:cNvPr id="5" name="Picture 5" descr="http://www.nwu.ac.za/sites/www.nwu.ac.za/files/files/FA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206678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l="11342" t="12797" r="32208" b="5501"/>
          <a:stretch>
            <a:fillRect/>
          </a:stretch>
        </p:blipFill>
        <p:spPr bwMode="auto">
          <a:xfrm>
            <a:off x="288032" y="332656"/>
            <a:ext cx="8460432" cy="647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3200" b="1" dirty="0" err="1" smtClean="0">
                <a:solidFill>
                  <a:srgbClr val="0066A4"/>
                </a:solidFill>
              </a:rPr>
              <a:t>www.pindex.sk</a:t>
            </a:r>
            <a:r>
              <a:rPr lang="sk-SK" sz="3200" b="1" dirty="0" smtClean="0">
                <a:solidFill>
                  <a:srgbClr val="0066A4"/>
                </a:solidFill>
              </a:rPr>
              <a:t> </a:t>
            </a:r>
            <a:r>
              <a:rPr lang="sk-SK" sz="2000" b="1" dirty="0" smtClean="0">
                <a:solidFill>
                  <a:srgbClr val="0066A4"/>
                </a:solidFill>
              </a:rPr>
              <a:t>– hodnotenie učiteľov VŠ</a:t>
            </a:r>
            <a:endParaRPr lang="sk-SK" sz="2000" b="1" dirty="0">
              <a:solidFill>
                <a:srgbClr val="0066A4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0828" r="36636" b="16329"/>
          <a:stretch>
            <a:fillRect/>
          </a:stretch>
        </p:blipFill>
        <p:spPr bwMode="auto">
          <a:xfrm>
            <a:off x="467544" y="1412776"/>
            <a:ext cx="66967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FontTx/>
              <a:buNone/>
              <a:defRPr/>
            </a:pPr>
            <a:r>
              <a:rPr lang="sk-SK" sz="3200" b="1" smtClean="0">
                <a:solidFill>
                  <a:srgbClr val="0066A4"/>
                </a:solidFill>
              </a:rPr>
              <a:t>www.pindex.cz </a:t>
            </a:r>
            <a:r>
              <a:rPr lang="sk-SK" sz="2000" b="1" smtClean="0">
                <a:solidFill>
                  <a:srgbClr val="0066A4"/>
                </a:solidFill>
              </a:rPr>
              <a:t>– hodnotenie učiteľov VŠ</a:t>
            </a:r>
            <a:endParaRPr lang="sk-SK" sz="2000" b="1">
              <a:solidFill>
                <a:srgbClr val="0066A4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9844" r="37189" b="10423"/>
          <a:stretch>
            <a:fillRect/>
          </a:stretch>
        </p:blipFill>
        <p:spPr bwMode="auto">
          <a:xfrm>
            <a:off x="467544" y="1412776"/>
            <a:ext cx="65527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3200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Uplatniteľnosť absolventov</a:t>
            </a:r>
            <a:endParaRPr lang="sk-SK" sz="32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85225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sk-SK" sz="2000" dirty="0" err="1" smtClean="0">
                <a:hlinkClick r:id="rId2"/>
              </a:rPr>
              <a:t>www.profesia.sk</a:t>
            </a:r>
            <a:r>
              <a:rPr lang="sk-SK" sz="2000" dirty="0" smtClean="0">
                <a:hlinkClick r:id="rId2"/>
              </a:rPr>
              <a:t> </a:t>
            </a:r>
            <a:r>
              <a:rPr lang="sk-SK" sz="2000" dirty="0" smtClean="0"/>
              <a:t> - profesie, o ktoré je záujem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2000" dirty="0" smtClean="0"/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sk-SK" sz="2000" dirty="0" err="1" smtClean="0">
                <a:hlinkClick r:id="rId3"/>
              </a:rPr>
              <a:t>www.pozicie.sk</a:t>
            </a:r>
            <a:r>
              <a:rPr lang="sk-SK" sz="2000" dirty="0" smtClean="0">
                <a:hlinkClick r:id="rId3"/>
              </a:rPr>
              <a:t> </a:t>
            </a:r>
            <a:r>
              <a:rPr lang="sk-SK" sz="2000" dirty="0" smtClean="0"/>
              <a:t> - popis pracovných pozícií (náplň práce, požiadavky, ...) 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2000" dirty="0" smtClean="0"/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sk-SK" sz="2000" dirty="0" err="1" smtClean="0">
                <a:hlinkClick r:id="rId4"/>
              </a:rPr>
              <a:t>www.platy.sk</a:t>
            </a:r>
            <a:r>
              <a:rPr lang="sk-SK" sz="2000" dirty="0" smtClean="0"/>
              <a:t>  - priemerné platy podľa pracovnej pozície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endParaRPr lang="sk-SK" sz="2000" dirty="0" smtClean="0"/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sk-SK" sz="2000" dirty="0" err="1" smtClean="0">
                <a:hlinkClick r:id="rId5"/>
              </a:rPr>
              <a:t>www.lepsieskoly.sk</a:t>
            </a:r>
            <a:r>
              <a:rPr lang="sk-SK" sz="2000" dirty="0" smtClean="0">
                <a:hlinkClick r:id="rId5"/>
              </a:rPr>
              <a:t> </a:t>
            </a:r>
            <a:r>
              <a:rPr lang="sk-SK" sz="2000" dirty="0" smtClean="0"/>
              <a:t> - priemerné platy absolventov jednotlivých VŠ </a:t>
            </a:r>
          </a:p>
          <a:p>
            <a:pPr marL="355600" indent="-355600">
              <a:buFontTx/>
              <a:buNone/>
              <a:defRPr/>
            </a:pPr>
            <a:r>
              <a:rPr lang="sk-SK" sz="2000" dirty="0" smtClean="0"/>
              <a:t> 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sk-SK" sz="2000" dirty="0" smtClean="0"/>
              <a:t>Nezamestnanosť  absolventov – podľa stupňa vzdelania a podľa odborového zamerania</a:t>
            </a:r>
          </a:p>
          <a:p>
            <a:pPr marL="355600" indent="-355600">
              <a:buFontTx/>
              <a:buNone/>
              <a:defRPr/>
            </a:pPr>
            <a:r>
              <a:rPr lang="sk-SK" sz="2000" dirty="0" err="1" smtClean="0">
                <a:hlinkClick r:id="rId6"/>
              </a:rPr>
              <a:t>www.upsvar.sk</a:t>
            </a:r>
            <a:r>
              <a:rPr lang="sk-SK" sz="2000" dirty="0" smtClean="0">
                <a:hlinkClick r:id="rId6"/>
              </a:rPr>
              <a:t>/</a:t>
            </a:r>
            <a:r>
              <a:rPr lang="sk-SK" sz="2000" dirty="0" err="1" smtClean="0">
                <a:hlinkClick r:id="rId6"/>
              </a:rPr>
              <a:t>statistiky</a:t>
            </a:r>
            <a:r>
              <a:rPr lang="sk-SK" sz="2000" dirty="0" smtClean="0">
                <a:hlinkClick r:id="rId6"/>
              </a:rPr>
              <a:t>/</a:t>
            </a:r>
            <a:r>
              <a:rPr lang="sk-SK" sz="2000" dirty="0" err="1" smtClean="0">
                <a:hlinkClick r:id="rId6"/>
              </a:rPr>
              <a:t>nezamestnanost-absolventi-statistiky</a:t>
            </a:r>
            <a:r>
              <a:rPr lang="sk-SK" sz="2000" dirty="0" smtClean="0">
                <a:hlinkClick r:id="rId6"/>
              </a:rPr>
              <a:t>/</a:t>
            </a:r>
            <a:r>
              <a:rPr lang="sk-SK" sz="2000" dirty="0" smtClean="0"/>
              <a:t> </a:t>
            </a:r>
            <a:endParaRPr lang="sk-SK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 txBox="1">
            <a:spLocks/>
          </p:cNvSpPr>
          <p:nvPr/>
        </p:nvSpPr>
        <p:spPr bwMode="auto">
          <a:xfrm>
            <a:off x="467544" y="260648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32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www.platy.sk</a:t>
            </a:r>
            <a:r>
              <a:rPr lang="sk-SK" sz="32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sk-SK" sz="28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platy podľa profesií</a:t>
            </a:r>
            <a:endParaRPr lang="sk-SK" sz="2800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18" t="31125" r="46984" b="29500"/>
          <a:stretch>
            <a:fillRect/>
          </a:stretch>
        </p:blipFill>
        <p:spPr bwMode="auto">
          <a:xfrm>
            <a:off x="179512" y="2204864"/>
            <a:ext cx="875101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 l="5254" t="27256" r="41958" b="32079"/>
          <a:stretch>
            <a:fillRect/>
          </a:stretch>
        </p:blipFill>
        <p:spPr bwMode="auto">
          <a:xfrm>
            <a:off x="39178" y="2204864"/>
            <a:ext cx="892531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3"/>
          <p:cNvSpPr txBox="1">
            <a:spLocks/>
          </p:cNvSpPr>
          <p:nvPr/>
        </p:nvSpPr>
        <p:spPr bwMode="auto">
          <a:xfrm>
            <a:off x="467544" y="260648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32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www.platy.sk</a:t>
            </a:r>
            <a:r>
              <a:rPr lang="sk-SK" sz="32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sk-SK" sz="28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platy podľa profesií</a:t>
            </a:r>
            <a:endParaRPr lang="sk-SK" sz="2800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568506" cy="4824958"/>
          </a:xfrm>
        </p:spPr>
        <p:txBody>
          <a:bodyPr/>
          <a:lstStyle/>
          <a:p>
            <a:pPr>
              <a:buNone/>
              <a:defRPr/>
            </a:pPr>
            <a:r>
              <a:rPr lang="sk-SK" sz="3200" dirty="0" err="1" smtClean="0">
                <a:hlinkClick r:id="rId2"/>
              </a:rPr>
              <a:t>www.lepsieskoly.sk</a:t>
            </a:r>
            <a:r>
              <a:rPr lang="sk-SK" sz="3200" dirty="0" smtClean="0"/>
              <a:t> </a:t>
            </a:r>
          </a:p>
          <a:p>
            <a:pPr eaLnBrk="1" hangingPunct="1">
              <a:buNone/>
              <a:defRPr/>
            </a:pPr>
            <a:r>
              <a:rPr lang="sk-SK" sz="2400" dirty="0" smtClean="0"/>
              <a:t> </a:t>
            </a:r>
            <a:endParaRPr lang="sk-SK" sz="2400" dirty="0" smtClean="0">
              <a:solidFill>
                <a:srgbClr val="0066A4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aký je zárobok absolventov?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vybrali by si absolventi znovu rovnakú školu?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aká je zhoda medzi vyštudovaným odborom a uplatnením?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aká je miera nezamestnanosti absolventov?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ako dlho hľadajú prácu absolventi jednotlivých VŠ?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aká je perspektíva daného odboru?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rgbClr val="0066A4"/>
                </a:solidFill>
              </a:rPr>
              <a:t>a rada ďalších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sk-SK" sz="2400" dirty="0" smtClean="0">
              <a:solidFill>
                <a:srgbClr val="0066A4"/>
              </a:solidFill>
            </a:endParaRPr>
          </a:p>
          <a:p>
            <a:pPr eaLnBrk="1" hangingPunct="1">
              <a:buNone/>
              <a:defRPr/>
            </a:pPr>
            <a:endParaRPr lang="sk-SK" sz="2400" dirty="0" smtClean="0">
              <a:solidFill>
                <a:srgbClr val="0066A4"/>
              </a:solidFill>
            </a:endParaRPr>
          </a:p>
          <a:p>
            <a:pPr eaLnBrk="1" hangingPunct="1">
              <a:buNone/>
              <a:defRPr/>
            </a:pPr>
            <a:endParaRPr lang="sk-SK" sz="2400" b="1" dirty="0" smtClean="0">
              <a:solidFill>
                <a:srgbClr val="0066A4"/>
              </a:solidFill>
            </a:endParaRP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sk-SK" sz="3200" b="1" dirty="0" smtClean="0">
                <a:solidFill>
                  <a:srgbClr val="0066A4"/>
                </a:solidFill>
              </a:rPr>
              <a:t>Okolnosti štúdia na rôznych VŠ</a:t>
            </a:r>
            <a:endParaRPr lang="sk-SK" sz="3200" b="1" dirty="0">
              <a:solidFill>
                <a:srgbClr val="0066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7544" y="0"/>
            <a:ext cx="832961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sk-SK" sz="24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www.lepsieskoly.sk</a:t>
            </a:r>
            <a:r>
              <a:rPr lang="sk-SK" sz="24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platy absolventov jednotlivých VŠ</a:t>
            </a:r>
            <a:endParaRPr lang="sk-SK" sz="2400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 l="14109" t="8485" r="15605" b="10797"/>
          <a:stretch>
            <a:fillRect/>
          </a:stretch>
        </p:blipFill>
        <p:spPr bwMode="auto">
          <a:xfrm>
            <a:off x="251521" y="692696"/>
            <a:ext cx="8892480" cy="57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7544" y="0"/>
            <a:ext cx="832961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cs-CZ" sz="24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www.</a:t>
            </a:r>
            <a:r>
              <a:rPr lang="cs-CZ" sz="24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lepsieskoly.sk</a:t>
            </a:r>
            <a:r>
              <a:rPr lang="cs-CZ" sz="24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cs-CZ" sz="22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Fakulta </a:t>
            </a:r>
            <a:r>
              <a:rPr lang="cs-CZ" sz="22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riadenia</a:t>
            </a:r>
            <a:r>
              <a:rPr lang="cs-CZ" sz="22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 informatiky ŽU v </a:t>
            </a:r>
            <a:r>
              <a:rPr lang="cs-CZ" sz="22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Žiline</a:t>
            </a:r>
            <a:endParaRPr lang="cs-CZ" sz="2200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7501" r="27227" b="10797"/>
          <a:stretch>
            <a:fillRect/>
          </a:stretch>
        </p:blipFill>
        <p:spPr bwMode="auto">
          <a:xfrm>
            <a:off x="2771800" y="692696"/>
            <a:ext cx="61926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8642350" cy="5040982"/>
          </a:xfrm>
        </p:spPr>
        <p:txBody>
          <a:bodyPr/>
          <a:lstStyle/>
          <a:p>
            <a:pPr>
              <a:buFontTx/>
              <a:buNone/>
            </a:pPr>
            <a:r>
              <a:rPr lang="sk-SK" sz="2600" dirty="0" smtClean="0"/>
              <a:t>Scio realizuje aj projekty nesúvisiace s testovaním, </a:t>
            </a:r>
            <a:r>
              <a:rPr lang="sk-SK" sz="2600" dirty="0" err="1" smtClean="0"/>
              <a:t>např</a:t>
            </a:r>
            <a:r>
              <a:rPr lang="sk-SK" sz="2600" dirty="0" smtClean="0"/>
              <a:t>.:</a:t>
            </a:r>
          </a:p>
          <a:p>
            <a:pPr>
              <a:buFontTx/>
              <a:buNone/>
            </a:pPr>
            <a:endParaRPr lang="sk-SK" sz="1000" u="sng" dirty="0" smtClean="0">
              <a:hlinkClick r:id="rId2"/>
            </a:endParaRPr>
          </a:p>
          <a:p>
            <a:pPr>
              <a:buFontTx/>
              <a:buNone/>
            </a:pPr>
            <a:r>
              <a:rPr lang="sk-SK" u="sng" dirty="0" err="1" smtClean="0">
                <a:hlinkClick r:id="rId2"/>
              </a:rPr>
              <a:t>www.jakouhru.cz</a:t>
            </a:r>
            <a:endParaRPr lang="sk-SK" dirty="0" smtClean="0"/>
          </a:p>
          <a:p>
            <a:pPr>
              <a:buFontTx/>
              <a:buNone/>
            </a:pPr>
            <a:r>
              <a:rPr lang="sk-SK" u="sng" dirty="0" err="1" smtClean="0">
                <a:hlinkClick r:id="rId3"/>
              </a:rPr>
              <a:t>www.druhanoha.cz</a:t>
            </a:r>
            <a:endParaRPr lang="sk-SK" dirty="0" smtClean="0"/>
          </a:p>
          <a:p>
            <a:pPr>
              <a:buFontTx/>
              <a:buNone/>
            </a:pPr>
            <a:r>
              <a:rPr lang="sk-SK" u="sng" dirty="0" err="1" smtClean="0">
                <a:hlinkClick r:id="rId4"/>
              </a:rPr>
              <a:t>www.oeconomica.cz</a:t>
            </a:r>
            <a:endParaRPr lang="sk-SK" dirty="0" smtClean="0"/>
          </a:p>
          <a:p>
            <a:pPr>
              <a:buFontTx/>
              <a:buNone/>
            </a:pPr>
            <a:r>
              <a:rPr lang="sk-SK" u="sng" dirty="0" err="1" smtClean="0">
                <a:hlinkClick r:id="rId5"/>
              </a:rPr>
              <a:t>www.emusaci.cz</a:t>
            </a:r>
            <a:endParaRPr lang="sk-SK" dirty="0" smtClean="0"/>
          </a:p>
          <a:p>
            <a:pPr>
              <a:buFontTx/>
              <a:buNone/>
            </a:pPr>
            <a:r>
              <a:rPr lang="sk-SK" u="sng" dirty="0" err="1" smtClean="0">
                <a:hlinkClick r:id="rId6"/>
              </a:rPr>
              <a:t>www.jdemedoskoly.cz</a:t>
            </a:r>
            <a:endParaRPr lang="sk-SK" dirty="0" smtClean="0"/>
          </a:p>
          <a:p>
            <a:pPr>
              <a:buFontTx/>
              <a:buNone/>
            </a:pPr>
            <a:r>
              <a:rPr lang="sk-SK" u="sng" dirty="0" err="1" smtClean="0">
                <a:hlinkClick r:id="rId7"/>
              </a:rPr>
              <a:t>www.sciocamp.cz</a:t>
            </a:r>
            <a:endParaRPr lang="sk-SK" dirty="0" smtClean="0"/>
          </a:p>
          <a:p>
            <a:pPr>
              <a:buFontTx/>
              <a:buNone/>
            </a:pPr>
            <a:r>
              <a:rPr lang="sk-SK" u="sng" dirty="0" err="1" smtClean="0">
                <a:hlinkClick r:id="rId8"/>
              </a:rPr>
              <a:t>www.hrackyvzdelavacky.cz</a:t>
            </a:r>
            <a:r>
              <a:rPr lang="sk-SK" u="sng" dirty="0" smtClean="0"/>
              <a:t> </a:t>
            </a:r>
          </a:p>
          <a:p>
            <a:pPr>
              <a:buFontTx/>
              <a:buNone/>
            </a:pPr>
            <a:r>
              <a:rPr lang="sk-SK" u="sng" dirty="0" err="1" smtClean="0">
                <a:hlinkClick r:id="rId9"/>
              </a:rPr>
              <a:t>www.scioskola.cz</a:t>
            </a:r>
            <a:endParaRPr lang="sk-SK" u="sng" dirty="0" smtClean="0"/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endParaRPr lang="sk-SK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66A4"/>
                </a:solidFill>
              </a:rPr>
              <a:t>Scio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3068960"/>
            <a:ext cx="8208912" cy="360012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sk-SK" sz="4800" b="1" smtClean="0"/>
              <a:t>Prijímacie skúšky na VŠ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893175" cy="5256213"/>
          </a:xfrm>
        </p:spPr>
        <p:txBody>
          <a:bodyPr/>
          <a:lstStyle/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000" dirty="0" smtClean="0"/>
              <a:t>bez prijímacích skúšok (známky zo SŠ, maturity)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sk-SK" sz="1500" dirty="0" smtClean="0"/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000" dirty="0" smtClean="0"/>
              <a:t>vlastné prijímacie skúšky fakulty –  odborové </a:t>
            </a:r>
          </a:p>
          <a:p>
            <a:pPr marL="355600" indent="-355600" eaLnBrk="1" hangingPunct="1">
              <a:buNone/>
              <a:defRPr/>
            </a:pPr>
            <a:r>
              <a:rPr lang="sk-SK" sz="2000" dirty="0" smtClean="0"/>
              <a:t>	testy vytvorené fakultou </a:t>
            </a:r>
          </a:p>
          <a:p>
            <a:pPr marL="355600" indent="-355600" eaLnBrk="1" hangingPunct="1">
              <a:buNone/>
              <a:defRPr/>
            </a:pPr>
            <a:endParaRPr lang="sk-SK" sz="1500" dirty="0" smtClean="0"/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000" dirty="0" smtClean="0"/>
              <a:t>test všeobecného prehľadu – prehľad znalostí, </a:t>
            </a:r>
          </a:p>
          <a:p>
            <a:pPr marL="355600" indent="-355600" eaLnBrk="1" hangingPunct="1">
              <a:buNone/>
              <a:defRPr/>
            </a:pPr>
            <a:r>
              <a:rPr lang="sk-SK" sz="2000" dirty="0" smtClean="0"/>
              <a:t>	veľmi široký záber, nemožné sa pripraviť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sk-SK" sz="1500" dirty="0" smtClean="0"/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000" dirty="0" smtClean="0"/>
              <a:t>Test študijných predpokladov pripravený fakultou (napr. FF UK Bratislava, niektoré fakulty MU Brno, FF UP Olomouc, atd.)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sk-SK" sz="1500" dirty="0" smtClean="0"/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sk-SK" sz="2000" b="1" dirty="0" smtClean="0"/>
              <a:t>Národné porovnávacie skúšky (NPS), </a:t>
            </a:r>
            <a:r>
              <a:rPr lang="sk-SK" sz="2000" dirty="0" smtClean="0"/>
              <a:t>test VŠP/PV/ZSV/MAT/AJ  fakulty si volia, či ich budú využívať alebo nie</a:t>
            </a:r>
          </a:p>
          <a:p>
            <a:pPr marL="355600" indent="-355600" eaLnBrk="1" hangingPunct="1">
              <a:buNone/>
              <a:defRPr/>
            </a:pPr>
            <a:r>
              <a:rPr lang="sk-SK" sz="2000" b="1" dirty="0" smtClean="0"/>
              <a:t>	</a:t>
            </a:r>
            <a:r>
              <a:rPr lang="sk-SK" sz="2000" dirty="0" smtClean="0"/>
              <a:t>Najčastejší je test </a:t>
            </a:r>
            <a:r>
              <a:rPr lang="sk-SK" sz="2000" b="1" dirty="0" smtClean="0"/>
              <a:t>Všeobecných študijných predpokladov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sk-SK" sz="2000" b="1" dirty="0" smtClean="0"/>
          </a:p>
          <a:p>
            <a:pPr eaLnBrk="1" hangingPunct="1">
              <a:buFontTx/>
              <a:buNone/>
              <a:defRPr/>
            </a:pPr>
            <a:endParaRPr lang="sk-SK" sz="20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sk-SK" sz="2800" kern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sk-SK" sz="2800" kern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Typy prijímacích skúšok na VŠ</a:t>
            </a:r>
            <a:endParaRPr lang="sk-SK" sz="2800" kern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5" y="1340768"/>
            <a:ext cx="2994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 l="56252" t="10828" r="3842" b="7470"/>
          <a:stretch>
            <a:fillRect/>
          </a:stretch>
        </p:blipFill>
        <p:spPr bwMode="auto">
          <a:xfrm>
            <a:off x="3419872" y="260648"/>
            <a:ext cx="5472608" cy="630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3"/>
          <p:cNvSpPr txBox="1">
            <a:spLocks/>
          </p:cNvSpPr>
          <p:nvPr/>
        </p:nvSpPr>
        <p:spPr bwMode="auto">
          <a:xfrm>
            <a:off x="395536" y="1412776"/>
            <a:ext cx="273553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sk-SK" sz="2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sk-SK" sz="2800" b="1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Scio </a:t>
            </a:r>
          </a:p>
          <a:p>
            <a:pPr eaLnBrk="0" hangingPunct="0">
              <a:defRPr/>
            </a:pPr>
            <a:r>
              <a:rPr lang="sk-SK" sz="2800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opýtali sme sa uchádzačov, ako vnímajú prijímacie konanie VŠ</a:t>
            </a:r>
          </a:p>
          <a:p>
            <a:pPr eaLnBrk="0" hangingPunct="0">
              <a:defRPr/>
            </a:pPr>
            <a:r>
              <a:rPr lang="sk-SK" sz="2800" kern="0" dirty="0" smtClean="0">
                <a:solidFill>
                  <a:srgbClr val="0066A4"/>
                </a:solidFill>
                <a:latin typeface="+mj-lt"/>
                <a:ea typeface="+mj-ea"/>
                <a:cs typeface="+mj-cs"/>
              </a:rPr>
              <a:t>(apríl 2015)</a:t>
            </a:r>
            <a:endParaRPr lang="sk-SK" sz="2800" kern="0" dirty="0">
              <a:solidFill>
                <a:srgbClr val="0066A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smtClean="0">
                <a:solidFill>
                  <a:srgbClr val="0066A4"/>
                </a:solidFill>
              </a:rPr>
              <a:t/>
            </a:r>
            <a:br>
              <a:rPr lang="sk-SK" sz="2800" b="1" smtClean="0">
                <a:solidFill>
                  <a:srgbClr val="0066A4"/>
                </a:solidFill>
              </a:rPr>
            </a:br>
            <a:r>
              <a:rPr lang="sk-SK" sz="2800" b="1" smtClean="0">
                <a:solidFill>
                  <a:srgbClr val="0066A4"/>
                </a:solidFill>
              </a:rPr>
              <a:t> Národné porovnávacie skúšky (NPS)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928100" cy="413732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sk-SK" dirty="0" smtClean="0"/>
              <a:t>rok 2014/15: viac než 500 odborov </a:t>
            </a:r>
          </a:p>
          <a:p>
            <a:pPr eaLnBrk="1" hangingPunct="1">
              <a:buFontTx/>
              <a:buNone/>
              <a:defRPr/>
            </a:pPr>
            <a:r>
              <a:rPr lang="sk-SK" dirty="0" smtClean="0"/>
              <a:t>	viac než </a:t>
            </a:r>
            <a:r>
              <a:rPr lang="sk-SK" b="1" dirty="0" smtClean="0"/>
              <a:t>50 fakúlt v ČR, 20 v SR</a:t>
            </a:r>
          </a:p>
          <a:p>
            <a:pPr eaLnBrk="1" hangingPunct="1">
              <a:buFontTx/>
              <a:buNone/>
              <a:defRPr/>
            </a:pPr>
            <a:endParaRPr lang="sk-SK" sz="2000" b="1" dirty="0" smtClean="0"/>
          </a:p>
          <a:p>
            <a:pPr eaLnBrk="1" hangingPunct="1">
              <a:buFontTx/>
              <a:buChar char="•"/>
              <a:defRPr/>
            </a:pPr>
            <a:r>
              <a:rPr lang="sk-SK" dirty="0" smtClean="0"/>
              <a:t>forma: písomný test</a:t>
            </a:r>
          </a:p>
          <a:p>
            <a:pPr eaLnBrk="1" hangingPunct="1">
              <a:buFontTx/>
              <a:buChar char="•"/>
              <a:defRPr/>
            </a:pPr>
            <a:endParaRPr lang="sk-SK" sz="2000" dirty="0" smtClean="0"/>
          </a:p>
          <a:p>
            <a:pPr eaLnBrk="1" hangingPunct="1">
              <a:buFontTx/>
              <a:buChar char="•"/>
              <a:defRPr/>
            </a:pPr>
            <a:r>
              <a:rPr lang="sk-SK" dirty="0" smtClean="0"/>
              <a:t>spravodlivé, transparentné, objektívne 	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855" y="1341439"/>
            <a:ext cx="2399820" cy="35997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>
                <a:solidFill>
                  <a:srgbClr val="0066A4"/>
                </a:solidFill>
              </a:rPr>
              <a:t>Slovenské fakulty využívajúce NPS</a:t>
            </a:r>
            <a:endParaRPr lang="sk-SK" sz="3200" b="1" dirty="0" smtClean="0">
              <a:solidFill>
                <a:srgbClr val="0066A4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3"/>
            <a:ext cx="446405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Bánská Bystrica</a:t>
            </a:r>
            <a:r>
              <a:rPr lang="cs-CZ" sz="1600" dirty="0" smtClean="0"/>
              <a:t>: 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UMB, Fakulta </a:t>
            </a:r>
            <a:r>
              <a:rPr lang="cs-CZ" sz="1600" dirty="0" err="1" smtClean="0"/>
              <a:t>humanitných</a:t>
            </a:r>
            <a:r>
              <a:rPr lang="cs-CZ" sz="1600" dirty="0" smtClean="0"/>
              <a:t> </a:t>
            </a:r>
            <a:r>
              <a:rPr lang="cs-CZ" sz="1600" dirty="0" err="1" smtClean="0"/>
              <a:t>vied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UMB, Ekonomická fakulta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UMB, Fakulta politických </a:t>
            </a:r>
            <a:r>
              <a:rPr lang="cs-CZ" sz="1600" dirty="0" err="1" smtClean="0"/>
              <a:t>vied</a:t>
            </a:r>
            <a:r>
              <a:rPr lang="cs-CZ" sz="1600" dirty="0" smtClean="0"/>
              <a:t> a </a:t>
            </a:r>
            <a:r>
              <a:rPr lang="cs-CZ" sz="1600" dirty="0" err="1" smtClean="0"/>
              <a:t>medzinárodných</a:t>
            </a:r>
            <a:r>
              <a:rPr lang="cs-CZ" sz="1600" dirty="0" smtClean="0"/>
              <a:t> </a:t>
            </a:r>
            <a:r>
              <a:rPr lang="cs-CZ" sz="1600" dirty="0" err="1" smtClean="0"/>
              <a:t>vzťahov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9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Bratislava: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STU, Fakulta </a:t>
            </a:r>
            <a:r>
              <a:rPr lang="cs-CZ" sz="1600" dirty="0" err="1" smtClean="0"/>
              <a:t>architektúry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STU, Fakulta informatiky a </a:t>
            </a:r>
            <a:r>
              <a:rPr lang="cs-CZ" sz="1600" dirty="0" err="1" smtClean="0"/>
              <a:t>informačných</a:t>
            </a:r>
            <a:r>
              <a:rPr lang="cs-CZ" sz="1600" dirty="0" smtClean="0"/>
              <a:t> </a:t>
            </a:r>
            <a:r>
              <a:rPr lang="cs-CZ" sz="1600" dirty="0" err="1" smtClean="0"/>
              <a:t>technológií</a:t>
            </a:r>
            <a:r>
              <a:rPr lang="cs-CZ" sz="1600" dirty="0" smtClean="0"/>
              <a:t> 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STU, Fakulta elektrotechniky a informatiky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UK,, Farmaceutická fakulta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UK, F. matematiky, fyziky a informatiky 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UK, Fakulta </a:t>
            </a:r>
            <a:r>
              <a:rPr lang="cs-CZ" sz="1600" dirty="0" err="1" smtClean="0"/>
              <a:t>sociálnych</a:t>
            </a:r>
            <a:r>
              <a:rPr lang="cs-CZ" sz="1600" dirty="0" smtClean="0"/>
              <a:t> a ekonomických </a:t>
            </a:r>
            <a:r>
              <a:rPr lang="cs-CZ" sz="1600" dirty="0" err="1" smtClean="0"/>
              <a:t>vied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9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 Nitra:</a:t>
            </a:r>
            <a:r>
              <a:rPr lang="cs-CZ" sz="1600" dirty="0" smtClean="0"/>
              <a:t> 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SPU, Fakulta ekonomiky a </a:t>
            </a:r>
            <a:r>
              <a:rPr lang="cs-CZ" sz="1600" dirty="0" err="1" smtClean="0"/>
              <a:t>manažmentu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SPU, F. </a:t>
            </a:r>
            <a:r>
              <a:rPr lang="cs-CZ" sz="1600" dirty="0" err="1" smtClean="0"/>
              <a:t>európských</a:t>
            </a:r>
            <a:r>
              <a:rPr lang="cs-CZ" sz="1600" dirty="0" smtClean="0"/>
              <a:t> </a:t>
            </a:r>
            <a:r>
              <a:rPr lang="cs-CZ" sz="1600" dirty="0" err="1" smtClean="0"/>
              <a:t>štúdií</a:t>
            </a:r>
            <a:r>
              <a:rPr lang="cs-CZ" sz="1600" dirty="0" smtClean="0"/>
              <a:t> a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rozvoja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UKF, Fakulta </a:t>
            </a:r>
            <a:r>
              <a:rPr lang="cs-CZ" sz="1600" dirty="0" err="1" smtClean="0"/>
              <a:t>sociálných</a:t>
            </a:r>
            <a:r>
              <a:rPr lang="cs-CZ" sz="1600" dirty="0" smtClean="0"/>
              <a:t> </a:t>
            </a:r>
            <a:r>
              <a:rPr lang="cs-CZ" sz="1600" dirty="0" err="1" smtClean="0"/>
              <a:t>vied</a:t>
            </a:r>
            <a:r>
              <a:rPr lang="cs-CZ" sz="1600" dirty="0" smtClean="0"/>
              <a:t> a </a:t>
            </a:r>
            <a:r>
              <a:rPr lang="cs-CZ" sz="1600" dirty="0" err="1" smtClean="0"/>
              <a:t>zdravotníctva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UKF, Fakulta </a:t>
            </a:r>
            <a:r>
              <a:rPr lang="cs-CZ" sz="1600" dirty="0" err="1" smtClean="0"/>
              <a:t>stredourópskych</a:t>
            </a:r>
            <a:r>
              <a:rPr lang="cs-CZ" sz="1600" dirty="0" smtClean="0"/>
              <a:t> </a:t>
            </a:r>
            <a:r>
              <a:rPr lang="cs-CZ" sz="1600" dirty="0" err="1" smtClean="0"/>
              <a:t>štúdií</a:t>
            </a:r>
            <a:r>
              <a:rPr lang="cs-CZ" sz="16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b="1" dirty="0" smtClean="0"/>
          </a:p>
          <a:p>
            <a:pPr eaLnBrk="1" hangingPunct="1">
              <a:lnSpc>
                <a:spcPct val="80000"/>
              </a:lnSpc>
            </a:pPr>
            <a:endParaRPr lang="cs-CZ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500" dirty="0" smtClean="0"/>
              <a:t>						</a:t>
            </a:r>
            <a:endParaRPr lang="cs-CZ" sz="500" b="1" dirty="0" smtClean="0">
              <a:solidFill>
                <a:srgbClr val="FF3300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438785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Trnava: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UCM, Fakulta </a:t>
            </a:r>
            <a:r>
              <a:rPr lang="cs-CZ" sz="1600" dirty="0" err="1" smtClean="0"/>
              <a:t>sociálnych</a:t>
            </a:r>
            <a:r>
              <a:rPr lang="cs-CZ" sz="1600" dirty="0" smtClean="0"/>
              <a:t> </a:t>
            </a:r>
            <a:r>
              <a:rPr lang="cs-CZ" sz="1600" dirty="0" err="1" smtClean="0"/>
              <a:t>vied</a:t>
            </a:r>
            <a:endParaRPr lang="cs-CZ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Žilina: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ŽU, Fakulta </a:t>
            </a:r>
            <a:r>
              <a:rPr lang="cs-CZ" sz="1600" dirty="0" err="1" smtClean="0"/>
              <a:t>riadenia</a:t>
            </a:r>
            <a:r>
              <a:rPr lang="cs-CZ" sz="1600" dirty="0" smtClean="0"/>
              <a:t> a informatiky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ŽU, Fakulta </a:t>
            </a:r>
            <a:r>
              <a:rPr lang="cs-CZ" sz="1600" dirty="0" err="1" smtClean="0"/>
              <a:t>špeciálného</a:t>
            </a:r>
            <a:r>
              <a:rPr lang="cs-CZ" sz="1600" dirty="0" smtClean="0"/>
              <a:t> </a:t>
            </a:r>
            <a:r>
              <a:rPr lang="cs-CZ" sz="1600" dirty="0" err="1" smtClean="0"/>
              <a:t>inžinierstva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Prešov: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PU, Fakulta </a:t>
            </a:r>
            <a:r>
              <a:rPr lang="cs-CZ" sz="1600" dirty="0" err="1" smtClean="0"/>
              <a:t>manažmentu</a:t>
            </a:r>
            <a:r>
              <a:rPr lang="cs-CZ" sz="1600" dirty="0" smtClean="0"/>
              <a:t> 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PU, Fakulta </a:t>
            </a:r>
            <a:r>
              <a:rPr lang="cs-CZ" sz="1600" dirty="0" err="1" smtClean="0"/>
              <a:t>zdravotníckych</a:t>
            </a:r>
            <a:r>
              <a:rPr lang="cs-CZ" sz="1600" dirty="0" smtClean="0"/>
              <a:t> </a:t>
            </a:r>
            <a:r>
              <a:rPr lang="cs-CZ" sz="1600" dirty="0" err="1" smtClean="0"/>
              <a:t>odborov</a:t>
            </a:r>
            <a:endParaRPr lang="cs-CZ" sz="1600" dirty="0" smtClean="0"/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66A4"/>
                </a:solidFill>
              </a:rPr>
              <a:t>PU, Fakulta </a:t>
            </a:r>
            <a:r>
              <a:rPr lang="cs-CZ" sz="1600" dirty="0" err="1" smtClean="0">
                <a:solidFill>
                  <a:srgbClr val="0066A4"/>
                </a:solidFill>
              </a:rPr>
              <a:t>humanitných</a:t>
            </a:r>
            <a:r>
              <a:rPr lang="cs-CZ" sz="1600" dirty="0" smtClean="0">
                <a:solidFill>
                  <a:srgbClr val="0066A4"/>
                </a:solidFill>
              </a:rPr>
              <a:t> a </a:t>
            </a:r>
            <a:r>
              <a:rPr lang="cs-CZ" sz="1600" dirty="0" err="1" smtClean="0">
                <a:solidFill>
                  <a:srgbClr val="0066A4"/>
                </a:solidFill>
              </a:rPr>
              <a:t>prírod.vied</a:t>
            </a:r>
            <a:r>
              <a:rPr lang="cs-CZ" sz="1600" dirty="0" smtClean="0">
                <a:solidFill>
                  <a:srgbClr val="0066A4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Košice:</a:t>
            </a:r>
            <a:r>
              <a:rPr lang="cs-CZ" sz="1600" dirty="0" smtClean="0"/>
              <a:t> 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UPJŠ, </a:t>
            </a:r>
            <a:r>
              <a:rPr lang="cs-CZ" sz="1600" dirty="0" err="1" smtClean="0"/>
              <a:t>Prírodovedecká</a:t>
            </a:r>
            <a:r>
              <a:rPr lang="cs-CZ" sz="1600" dirty="0" smtClean="0"/>
              <a:t> fakulta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UVLF, Univerzita </a:t>
            </a:r>
            <a:r>
              <a:rPr lang="cs-CZ" sz="1600" dirty="0" err="1" smtClean="0"/>
              <a:t>veterinárského</a:t>
            </a:r>
            <a:r>
              <a:rPr lang="cs-CZ" sz="1600" dirty="0" smtClean="0"/>
              <a:t> </a:t>
            </a:r>
            <a:r>
              <a:rPr lang="cs-CZ" sz="1600" dirty="0" err="1" smtClean="0"/>
              <a:t>lekárstva</a:t>
            </a:r>
            <a:r>
              <a:rPr lang="cs-CZ" sz="1600" dirty="0" smtClean="0"/>
              <a:t> a farmacie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TUKE, Fakulta elektrotechniky a informatiky</a:t>
            </a:r>
          </a:p>
          <a:p>
            <a:pPr marL="266700" indent="-2667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600" dirty="0" smtClean="0"/>
              <a:t>TUKE, Ekonomická fakulta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331913" y="6453188"/>
            <a:ext cx="7345362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Clr>
                <a:schemeClr val="accent2"/>
              </a:buClr>
            </a:pPr>
            <a:r>
              <a:rPr lang="sk-SK" sz="1600" b="1" smtClean="0">
                <a:solidFill>
                  <a:srgbClr val="FF3300"/>
                </a:solidFill>
              </a:rPr>
              <a:t>Aktuálny prehľad fakúlt na </a:t>
            </a:r>
            <a:r>
              <a:rPr lang="sk-SK" sz="1600" b="1" smtClean="0">
                <a:solidFill>
                  <a:srgbClr val="FF3300"/>
                </a:solidFill>
                <a:hlinkClick r:id="rId2"/>
              </a:rPr>
              <a:t>http://www.scio.sk/nps/fakulty-vs.asp</a:t>
            </a:r>
            <a:r>
              <a:rPr lang="sk-SK" sz="1600" b="1" smtClean="0">
                <a:solidFill>
                  <a:srgbClr val="FF3300"/>
                </a:solidFill>
              </a:rPr>
              <a:t> </a:t>
            </a:r>
            <a:endParaRPr lang="sk-SK" sz="1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518401" cy="935831"/>
          </a:xfrm>
        </p:spPr>
        <p:txBody>
          <a:bodyPr/>
          <a:lstStyle/>
          <a:p>
            <a:pPr eaLnBrk="1" hangingPunct="1"/>
            <a:r>
              <a:rPr lang="sk-SK" sz="2400" b="1" dirty="0" smtClean="0">
                <a:solidFill>
                  <a:srgbClr val="0066A4"/>
                </a:solidFill>
              </a:rPr>
              <a:t>Niektoré z českých fakúlt využívajúcich NPS…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4321175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z="1600" b="1" dirty="0" smtClean="0"/>
              <a:t>Brno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MU, Fakulta sociálních studií  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MU, Ekonomicko-správní fakulta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MU, Fakulta informatiky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MU, </a:t>
            </a:r>
            <a:r>
              <a:rPr lang="cs-CZ" sz="1400" dirty="0" err="1" smtClean="0"/>
              <a:t>Prírodovedecká</a:t>
            </a:r>
            <a:r>
              <a:rPr lang="cs-CZ" sz="1400" dirty="0" smtClean="0"/>
              <a:t> fakulta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MENDELU, Lesnická a </a:t>
            </a:r>
            <a:r>
              <a:rPr lang="cs-CZ" sz="1400" dirty="0" err="1" smtClean="0"/>
              <a:t>drevarská</a:t>
            </a:r>
            <a:r>
              <a:rPr lang="cs-CZ" sz="1400" dirty="0" smtClean="0"/>
              <a:t> fakulta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MENDELU, </a:t>
            </a:r>
            <a:r>
              <a:rPr lang="cs-CZ" sz="1400" dirty="0" err="1" smtClean="0"/>
              <a:t>provozne</a:t>
            </a:r>
            <a:r>
              <a:rPr lang="cs-CZ" sz="1400" dirty="0" smtClean="0"/>
              <a:t> ekonomická fakulta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MENDELU, Institut celoživotního </a:t>
            </a:r>
            <a:r>
              <a:rPr lang="cs-CZ" sz="1400" dirty="0" err="1" smtClean="0"/>
              <a:t>vzdelávání</a:t>
            </a:r>
            <a:endParaRPr lang="cs-CZ" sz="1400" dirty="0" smtClean="0"/>
          </a:p>
          <a:p>
            <a:pPr marL="266700" indent="-266700">
              <a:buFontTx/>
              <a:buChar char="•"/>
            </a:pPr>
            <a:r>
              <a:rPr lang="cs-CZ" sz="1400" dirty="0" smtClean="0"/>
              <a:t>VUT, Fakulta informačních </a:t>
            </a:r>
            <a:r>
              <a:rPr lang="cs-CZ" sz="1400" dirty="0" err="1" smtClean="0"/>
              <a:t>tech</a:t>
            </a:r>
            <a:r>
              <a:rPr lang="cs-CZ" sz="1400" dirty="0" smtClean="0"/>
              <a:t>.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VUT, Fakulta elektrotechniky a </a:t>
            </a:r>
            <a:r>
              <a:rPr lang="cs-CZ" sz="1400" dirty="0" err="1" smtClean="0"/>
              <a:t>komunik</a:t>
            </a:r>
            <a:r>
              <a:rPr lang="cs-CZ" sz="1400" dirty="0" smtClean="0"/>
              <a:t>. technologií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VUT, Fakulta strojního inženýrství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VUT, Fakulta podnikatelská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VUT, Fakulta stavební</a:t>
            </a:r>
          </a:p>
          <a:p>
            <a:pPr>
              <a:buFontTx/>
              <a:buNone/>
            </a:pPr>
            <a:r>
              <a:rPr lang="cs-CZ" sz="1600" b="1" dirty="0" smtClean="0"/>
              <a:t>Zlín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UTB, Fakulta </a:t>
            </a:r>
            <a:r>
              <a:rPr lang="cs-CZ" sz="1400" dirty="0" err="1" smtClean="0"/>
              <a:t>manag</a:t>
            </a:r>
            <a:r>
              <a:rPr lang="cs-CZ" sz="1400" dirty="0" smtClean="0"/>
              <a:t>. a ekonomiky</a:t>
            </a:r>
          </a:p>
          <a:p>
            <a:pPr marL="266700" indent="-266700">
              <a:buFontTx/>
              <a:buChar char="•"/>
            </a:pPr>
            <a:r>
              <a:rPr lang="cs-CZ" sz="1400" dirty="0" smtClean="0"/>
              <a:t>UTB, Fakulta humanitních studií</a:t>
            </a:r>
            <a:endParaRPr lang="cs-CZ" sz="1400" b="1" dirty="0" smtClean="0"/>
          </a:p>
          <a:p>
            <a:pPr eaLnBrk="1" hangingPunct="1">
              <a:lnSpc>
                <a:spcPct val="80000"/>
              </a:lnSpc>
            </a:pPr>
            <a:endParaRPr lang="cs-CZ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500" dirty="0" smtClean="0"/>
              <a:t>						</a:t>
            </a:r>
            <a:endParaRPr lang="cs-CZ" sz="500" b="1" dirty="0" smtClean="0">
              <a:solidFill>
                <a:srgbClr val="FF33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495800" cy="4713288"/>
          </a:xfrm>
        </p:spPr>
        <p:txBody>
          <a:bodyPr/>
          <a:lstStyle/>
          <a:p>
            <a:pPr marL="177800" indent="-177800">
              <a:buFontTx/>
              <a:buNone/>
              <a:tabLst>
                <a:tab pos="269875" algn="l"/>
              </a:tabLst>
            </a:pPr>
            <a:r>
              <a:rPr lang="cs-CZ" sz="1600" b="1" dirty="0" smtClean="0"/>
              <a:t>Praha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UK v Praze, Fakulta sociálních </a:t>
            </a:r>
            <a:r>
              <a:rPr lang="cs-CZ" sz="1400" dirty="0" err="1" smtClean="0"/>
              <a:t>ved</a:t>
            </a:r>
            <a:endParaRPr lang="cs-CZ" sz="1400" dirty="0" smtClean="0"/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UK v Praze, Právnická fakulta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UK v Praze, Farmaceutická fakulta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VŠE, </a:t>
            </a:r>
            <a:r>
              <a:rPr lang="cs-CZ" sz="1400" dirty="0" err="1" smtClean="0"/>
              <a:t>Národohospodárská</a:t>
            </a:r>
            <a:r>
              <a:rPr lang="cs-CZ" sz="1400" dirty="0" smtClean="0"/>
              <a:t> fakulta 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VŠE, Fakulta informatiky a statistiky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ČVUT, Fakulta informačních </a:t>
            </a:r>
            <a:r>
              <a:rPr lang="cs-CZ" sz="1400" dirty="0" err="1" smtClean="0"/>
              <a:t>tech</a:t>
            </a:r>
            <a:r>
              <a:rPr lang="cs-CZ" sz="1400" dirty="0" smtClean="0"/>
              <a:t>.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ČVUT, Fakulta elektrotechnická</a:t>
            </a:r>
          </a:p>
          <a:p>
            <a:pPr marL="177800" indent="-177800">
              <a:buFontTx/>
              <a:buNone/>
              <a:tabLst>
                <a:tab pos="269875" algn="l"/>
              </a:tabLst>
            </a:pPr>
            <a:r>
              <a:rPr lang="cs-CZ" sz="1600" b="1" dirty="0" smtClean="0"/>
              <a:t>Olomouc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UP, Právnická fakulta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UP, </a:t>
            </a:r>
            <a:r>
              <a:rPr lang="cs-CZ" sz="1400" dirty="0" err="1" smtClean="0"/>
              <a:t>Prírodovedecká</a:t>
            </a:r>
            <a:r>
              <a:rPr lang="cs-CZ" sz="1400" dirty="0" smtClean="0"/>
              <a:t> fakulta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UP, Fakulta </a:t>
            </a:r>
            <a:r>
              <a:rPr lang="cs-CZ" sz="1400" dirty="0" err="1" smtClean="0"/>
              <a:t>telesné</a:t>
            </a:r>
            <a:r>
              <a:rPr lang="cs-CZ" sz="1400" dirty="0" smtClean="0"/>
              <a:t> kultury (</a:t>
            </a:r>
            <a:r>
              <a:rPr lang="cs-CZ" sz="1400" dirty="0" err="1" smtClean="0"/>
              <a:t>Rekreologie</a:t>
            </a:r>
            <a:r>
              <a:rPr lang="cs-CZ" sz="1400" dirty="0" smtClean="0"/>
              <a:t>)</a:t>
            </a:r>
          </a:p>
          <a:p>
            <a:pPr marL="177800" indent="-177800">
              <a:buFontTx/>
              <a:buNone/>
              <a:tabLst>
                <a:tab pos="269875" algn="l"/>
              </a:tabLst>
            </a:pPr>
            <a:r>
              <a:rPr lang="cs-CZ" sz="1600" b="1" dirty="0" smtClean="0"/>
              <a:t>Ostrava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600" dirty="0" smtClean="0"/>
              <a:t> </a:t>
            </a:r>
            <a:r>
              <a:rPr lang="cs-CZ" sz="1400" dirty="0" smtClean="0"/>
              <a:t>VŠB-TU, Ekonomická fakulta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 VŠB-TU, Fakulta bezpečnost. </a:t>
            </a:r>
            <a:r>
              <a:rPr lang="cs-CZ" sz="1400" dirty="0" err="1" smtClean="0"/>
              <a:t>inž</a:t>
            </a:r>
            <a:r>
              <a:rPr lang="cs-CZ" sz="1400" dirty="0" smtClean="0"/>
              <a:t>.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r>
              <a:rPr lang="cs-CZ" sz="1400" dirty="0" smtClean="0"/>
              <a:t> VŠB-TU, Fakulta </a:t>
            </a:r>
            <a:r>
              <a:rPr lang="cs-CZ" sz="1400" dirty="0" err="1" smtClean="0"/>
              <a:t>elektrotech</a:t>
            </a:r>
            <a:r>
              <a:rPr lang="cs-CZ" sz="1400" dirty="0" smtClean="0"/>
              <a:t>. a informatiky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endParaRPr lang="cs-CZ" sz="900" dirty="0" smtClean="0"/>
          </a:p>
          <a:p>
            <a:pPr marL="177800" indent="-177800">
              <a:buFontTx/>
              <a:buNone/>
              <a:tabLst>
                <a:tab pos="269875" algn="l"/>
              </a:tabLst>
            </a:pPr>
            <a:r>
              <a:rPr lang="cs-CZ" sz="1600" b="1" dirty="0" smtClean="0"/>
              <a:t>Ústí n/Labem, Opava, Liberec, Č. B.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endParaRPr lang="cs-CZ" sz="1600" dirty="0" smtClean="0"/>
          </a:p>
          <a:p>
            <a:pPr marL="177800" indent="-177800">
              <a:buFontTx/>
              <a:buNone/>
              <a:tabLst>
                <a:tab pos="269875" algn="l"/>
              </a:tabLst>
            </a:pPr>
            <a:r>
              <a:rPr lang="cs-CZ" sz="1600" dirty="0" smtClean="0"/>
              <a:t> </a:t>
            </a:r>
          </a:p>
          <a:p>
            <a:pPr marL="177800" indent="-177800">
              <a:buFontTx/>
              <a:buChar char="•"/>
              <a:tabLst>
                <a:tab pos="269875" algn="l"/>
              </a:tabLst>
            </a:pPr>
            <a:endParaRPr lang="cs-CZ" sz="1600" dirty="0" smtClean="0"/>
          </a:p>
          <a:p>
            <a:pPr marL="177800" indent="-177800" eaLnBrk="1" hangingPunct="1">
              <a:lnSpc>
                <a:spcPct val="80000"/>
              </a:lnSpc>
              <a:buFontTx/>
              <a:buNone/>
              <a:tabLst>
                <a:tab pos="269875" algn="l"/>
              </a:tabLst>
            </a:pPr>
            <a:endParaRPr lang="cs-CZ" sz="1600" dirty="0" smtClean="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258888" y="6381750"/>
            <a:ext cx="7345362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Clr>
                <a:schemeClr val="accent2"/>
              </a:buClr>
            </a:pPr>
            <a:r>
              <a:rPr lang="sk-SK" sz="1600" b="1" dirty="0" smtClean="0">
                <a:solidFill>
                  <a:srgbClr val="FF3300"/>
                </a:solidFill>
              </a:rPr>
              <a:t>Aktuálny prehľad fakúlt na </a:t>
            </a:r>
            <a:r>
              <a:rPr lang="sk-SK" sz="1600" b="1" dirty="0" err="1" smtClean="0">
                <a:solidFill>
                  <a:srgbClr val="FF3300"/>
                </a:solidFill>
                <a:hlinkClick r:id="rId2"/>
              </a:rPr>
              <a:t>www.scio.sk</a:t>
            </a:r>
            <a:r>
              <a:rPr lang="sk-SK" sz="1600" b="1" dirty="0" smtClean="0">
                <a:solidFill>
                  <a:srgbClr val="FF3300"/>
                </a:solidFill>
                <a:hlinkClick r:id="rId2"/>
              </a:rPr>
              <a:t>/fakulty</a:t>
            </a:r>
            <a:r>
              <a:rPr lang="sk-SK" sz="1600" b="1" dirty="0" smtClean="0">
                <a:solidFill>
                  <a:srgbClr val="FF3300"/>
                </a:solidFill>
              </a:rPr>
              <a:t>  </a:t>
            </a:r>
            <a:endParaRPr lang="sk-SK" sz="1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66A4"/>
                </a:solidFill>
              </a:rPr>
              <a:t>Termíny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12875"/>
            <a:ext cx="8569647" cy="47132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k-SK" sz="2400" b="1" dirty="0" smtClean="0"/>
          </a:p>
          <a:p>
            <a:pPr eaLnBrk="1" hangingPunct="1">
              <a:buFontTx/>
              <a:buNone/>
            </a:pPr>
            <a:endParaRPr lang="sk-SK" sz="1800" dirty="0" smtClean="0"/>
          </a:p>
          <a:p>
            <a:pPr eaLnBrk="1" hangingPunct="1">
              <a:buFontTx/>
              <a:buNone/>
            </a:pPr>
            <a:endParaRPr lang="sk-SK" sz="2000" dirty="0" smtClean="0"/>
          </a:p>
          <a:p>
            <a:pPr eaLnBrk="1" hangingPunct="1">
              <a:buFontTx/>
              <a:buNone/>
            </a:pPr>
            <a:endParaRPr lang="sk-SK" sz="2000" dirty="0" smtClean="0"/>
          </a:p>
          <a:p>
            <a:pPr eaLnBrk="1" hangingPunct="1">
              <a:buFontTx/>
              <a:buChar char="•"/>
            </a:pPr>
            <a:endParaRPr lang="sk-SK" sz="2000" dirty="0" smtClean="0"/>
          </a:p>
          <a:p>
            <a:pPr eaLnBrk="1" hangingPunct="1">
              <a:buFontTx/>
              <a:buChar char="•"/>
            </a:pPr>
            <a:endParaRPr lang="sk-SK" sz="2000" dirty="0" smtClean="0"/>
          </a:p>
          <a:p>
            <a:pPr eaLnBrk="1" hangingPunct="1">
              <a:buFontTx/>
              <a:buNone/>
            </a:pPr>
            <a:r>
              <a:rPr lang="sk-SK" sz="1200" dirty="0" smtClean="0"/>
              <a:t>   </a:t>
            </a:r>
          </a:p>
          <a:p>
            <a:pPr eaLnBrk="1" hangingPunct="1">
              <a:buFontTx/>
              <a:buNone/>
            </a:pPr>
            <a:r>
              <a:rPr lang="sk-SK" sz="1200" i="1" dirty="0" smtClean="0"/>
              <a:t>VŠP = Všeobecné študijné predpoklady, OSP = Obecné </a:t>
            </a:r>
            <a:r>
              <a:rPr lang="sk-SK" sz="1200" i="1" dirty="0" err="1" smtClean="0"/>
              <a:t>studijní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předpoklady</a:t>
            </a:r>
            <a:r>
              <a:rPr lang="sk-SK" sz="1200" i="1" dirty="0" smtClean="0"/>
              <a:t>, ZSV = Základy spoločenských vied</a:t>
            </a:r>
          </a:p>
          <a:p>
            <a:pPr indent="-273050" eaLnBrk="1" hangingPunct="1">
              <a:buFontTx/>
              <a:buChar char="-"/>
            </a:pPr>
            <a:r>
              <a:rPr lang="sk-SK" sz="2000" dirty="0" smtClean="0"/>
              <a:t>je možné si zvoliť termín</a:t>
            </a:r>
          </a:p>
          <a:p>
            <a:pPr indent="-273050" eaLnBrk="1" hangingPunct="1">
              <a:buFontTx/>
              <a:buChar char="-"/>
            </a:pPr>
            <a:r>
              <a:rPr lang="sk-SK" sz="2000" dirty="0" smtClean="0"/>
              <a:t>skúšku je možné opakovať, fakulta </a:t>
            </a:r>
            <a:r>
              <a:rPr lang="sk-SK" sz="2000" dirty="0" err="1" smtClean="0"/>
              <a:t>obdrží</a:t>
            </a:r>
            <a:r>
              <a:rPr lang="sk-SK" sz="2000" dirty="0" smtClean="0"/>
              <a:t> najlepší dosiahnutý výsledok</a:t>
            </a:r>
          </a:p>
          <a:p>
            <a:pPr indent="-273050" eaLnBrk="1" hangingPunct="1">
              <a:buFontTx/>
              <a:buChar char="-"/>
            </a:pPr>
            <a:r>
              <a:rPr lang="sk-SK" sz="2000" dirty="0" smtClean="0"/>
              <a:t>POZOR: niektoré fakulty uznávajú len niektoré termíny – vždy to však musí byť špecifikované v podmienkach prijímacieho konania na webe fakulty; informáciu možno </a:t>
            </a:r>
            <a:r>
              <a:rPr lang="sk-SK" sz="2000" dirty="0" err="1" smtClean="0"/>
              <a:t>najsť</a:t>
            </a:r>
            <a:r>
              <a:rPr lang="sk-SK" sz="2000" dirty="0" smtClean="0"/>
              <a:t> aj na </a:t>
            </a:r>
            <a:r>
              <a:rPr lang="sk-SK" sz="2000" dirty="0" err="1" smtClean="0">
                <a:hlinkClick r:id="rId2"/>
              </a:rPr>
              <a:t>www.scio.sk</a:t>
            </a:r>
            <a:r>
              <a:rPr lang="sk-SK" sz="2000" dirty="0" smtClean="0">
                <a:hlinkClick r:id="rId2"/>
              </a:rPr>
              <a:t>/fakulty</a:t>
            </a:r>
            <a:r>
              <a:rPr lang="sk-SK" sz="2000" dirty="0" smtClean="0"/>
              <a:t> </a:t>
            </a:r>
            <a:endParaRPr lang="sk-SK" sz="1800" dirty="0" smtClean="0"/>
          </a:p>
          <a:p>
            <a:pPr eaLnBrk="1" hangingPunct="1">
              <a:buFontTx/>
              <a:buNone/>
            </a:pPr>
            <a:endParaRPr lang="sk-SK" sz="1200" i="1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7544" y="1484784"/>
          <a:ext cx="6696744" cy="2265045"/>
        </p:xfrm>
        <a:graphic>
          <a:graphicData uri="http://schemas.openxmlformats.org/drawingml/2006/table">
            <a:tbl>
              <a:tblPr/>
              <a:tblGrid>
                <a:gridCol w="1584176"/>
                <a:gridCol w="5112568"/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Termíny</a:t>
                      </a:r>
                      <a:endParaRPr lang="sk-SK" sz="16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Predmety</a:t>
                      </a:r>
                      <a:endParaRPr lang="sk-SK" sz="1600" b="1" i="0" u="none" strike="noStrike" noProof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12. 12. 2015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VŠP, OSP, ZSV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6. 2. 2016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VŠP, OSP, ZSV, Mat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12. 3. 2016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VŠP, OSP, ZSV, Mat, Aj, Nj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3. 4. 2016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VŠP, OSP, ZSV, Mat, PV (Bio, Che)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sk-SK" sz="1600" noProof="0" smtClean="0">
                          <a:solidFill>
                            <a:srgbClr val="0070C0"/>
                          </a:solidFill>
                        </a:rPr>
                        <a:t>30. 4. 2016</a:t>
                      </a:r>
                      <a:endParaRPr lang="sk-SK" sz="1600" noProof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VŠP, OSP, ZSV, Mat, Aj, </a:t>
                      </a:r>
                      <a:r>
                        <a:rPr lang="sk-SK" sz="1600" noProof="0" dirty="0" err="1" smtClean="0">
                          <a:solidFill>
                            <a:srgbClr val="0070C0"/>
                          </a:solidFill>
                        </a:rPr>
                        <a:t>Nj</a:t>
                      </a:r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, PV (</a:t>
                      </a:r>
                      <a:r>
                        <a:rPr lang="sk-SK" sz="1600" noProof="0" dirty="0" err="1" smtClean="0">
                          <a:solidFill>
                            <a:srgbClr val="0070C0"/>
                          </a:solidFill>
                        </a:rPr>
                        <a:t>Bio</a:t>
                      </a:r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sk-SK" sz="1600" noProof="0" dirty="0" err="1" smtClean="0">
                          <a:solidFill>
                            <a:srgbClr val="0070C0"/>
                          </a:solidFill>
                        </a:rPr>
                        <a:t>Che</a:t>
                      </a:r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sk-SK" sz="1600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28. 5. 2016</a:t>
                      </a:r>
                      <a:endParaRPr lang="sk-SK" sz="1600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VŠP, OSP, ZSV, PV (</a:t>
                      </a:r>
                      <a:r>
                        <a:rPr lang="sk-SK" sz="1600" noProof="0" dirty="0" err="1" smtClean="0">
                          <a:solidFill>
                            <a:srgbClr val="0070C0"/>
                          </a:solidFill>
                        </a:rPr>
                        <a:t>Bio</a:t>
                      </a:r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sk-SK" sz="1600" noProof="0" dirty="0" err="1" smtClean="0">
                          <a:solidFill>
                            <a:srgbClr val="0070C0"/>
                          </a:solidFill>
                        </a:rPr>
                        <a:t>Che</a:t>
                      </a:r>
                      <a:r>
                        <a:rPr lang="sk-SK" sz="1600" noProof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sk-SK" sz="1600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smtClean="0"/>
              <a:t/>
            </a:r>
            <a:br>
              <a:rPr lang="sk-SK" sz="2800" smtClean="0"/>
            </a:br>
            <a:r>
              <a:rPr lang="sk-SK" sz="2800" smtClean="0"/>
              <a:t> </a:t>
            </a:r>
            <a:r>
              <a:rPr lang="sk-SK" sz="2800" b="1" smtClean="0">
                <a:solidFill>
                  <a:srgbClr val="0066A4"/>
                </a:solidFill>
              </a:rPr>
              <a:t>Miesta konania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93100" cy="47132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k-SK" sz="2400" b="1" dirty="0" smtClean="0"/>
          </a:p>
          <a:p>
            <a:pPr eaLnBrk="1" hangingPunct="1">
              <a:buFontTx/>
              <a:buNone/>
            </a:pPr>
            <a:endParaRPr lang="sk-SK" sz="1800" dirty="0" smtClean="0"/>
          </a:p>
          <a:p>
            <a:pPr eaLnBrk="1" hangingPunct="1">
              <a:buFontTx/>
              <a:buNone/>
            </a:pPr>
            <a:endParaRPr lang="sk-SK" sz="2000" dirty="0" smtClean="0"/>
          </a:p>
          <a:p>
            <a:pPr eaLnBrk="1" hangingPunct="1">
              <a:buFontTx/>
              <a:buNone/>
            </a:pPr>
            <a:endParaRPr lang="sk-SK" sz="2000" dirty="0" smtClean="0"/>
          </a:p>
          <a:p>
            <a:pPr eaLnBrk="1" hangingPunct="1">
              <a:buFontTx/>
              <a:buChar char="•"/>
            </a:pPr>
            <a:endParaRPr lang="sk-SK" sz="2000" dirty="0" smtClean="0"/>
          </a:p>
          <a:p>
            <a:pPr eaLnBrk="1" hangingPunct="1">
              <a:buFontTx/>
              <a:buChar char="•"/>
            </a:pPr>
            <a:endParaRPr lang="sk-SK" sz="2000" dirty="0" smtClean="0"/>
          </a:p>
          <a:p>
            <a:pPr eaLnBrk="1" hangingPunct="1">
              <a:buFontTx/>
              <a:buNone/>
            </a:pPr>
            <a:r>
              <a:rPr lang="sk-SK" sz="1200" dirty="0" smtClean="0"/>
              <a:t>   </a:t>
            </a:r>
          </a:p>
          <a:p>
            <a:pPr eaLnBrk="1" hangingPunct="1">
              <a:buFontTx/>
              <a:buNone/>
            </a:pPr>
            <a:endParaRPr lang="sk-SK" sz="1200" i="1" dirty="0" smtClean="0"/>
          </a:p>
          <a:p>
            <a:pPr eaLnBrk="1" hangingPunct="1">
              <a:buFontTx/>
              <a:buNone/>
            </a:pPr>
            <a:endParaRPr lang="sk-SK" sz="1200" i="1" dirty="0" smtClean="0"/>
          </a:p>
          <a:p>
            <a:pPr eaLnBrk="1" hangingPunct="1">
              <a:buFontTx/>
              <a:buNone/>
            </a:pPr>
            <a:endParaRPr lang="sk-SK" sz="2000" b="1" dirty="0" smtClean="0"/>
          </a:p>
          <a:p>
            <a:pPr eaLnBrk="1" hangingPunct="1">
              <a:buFontTx/>
              <a:buNone/>
            </a:pPr>
            <a:r>
              <a:rPr lang="sk-SK" sz="2000" b="1" dirty="0" smtClean="0"/>
              <a:t>10 miest na Slovensku</a:t>
            </a:r>
          </a:p>
          <a:p>
            <a:pPr eaLnBrk="1" hangingPunct="1">
              <a:buFontTx/>
              <a:buNone/>
            </a:pPr>
            <a:r>
              <a:rPr lang="sk-SK" sz="1200" dirty="0" smtClean="0"/>
              <a:t>Bratislava, Košice – skúšky pre hendikepovaných</a:t>
            </a:r>
          </a:p>
          <a:p>
            <a:pPr eaLnBrk="1" hangingPunct="1">
              <a:buFontTx/>
              <a:buNone/>
            </a:pPr>
            <a:endParaRPr lang="sk-SK" sz="1100" dirty="0" smtClean="0"/>
          </a:p>
          <a:p>
            <a:pPr eaLnBrk="1" hangingPunct="1">
              <a:buFontTx/>
              <a:buNone/>
            </a:pPr>
            <a:r>
              <a:rPr lang="sk-SK" sz="2000" b="1" dirty="0" smtClean="0"/>
              <a:t>30 miest v Čechách</a:t>
            </a:r>
          </a:p>
          <a:p>
            <a:pPr eaLnBrk="1" hangingPunct="1">
              <a:buFontTx/>
              <a:buNone/>
            </a:pPr>
            <a:endParaRPr lang="sk-SK" sz="1200" i="1" dirty="0" smtClean="0"/>
          </a:p>
        </p:txBody>
      </p:sp>
      <p:pic>
        <p:nvPicPr>
          <p:cNvPr id="28702" name="Obrázek 6" descr="http://www.scio.sk/images/mapa-nsz-z.jpg"/>
          <p:cNvPicPr>
            <a:picLocks noChangeAspect="1" noChangeArrowheads="1"/>
          </p:cNvPicPr>
          <p:nvPr/>
        </p:nvPicPr>
        <p:blipFill>
          <a:blip r:embed="rId2" cstate="print"/>
          <a:srcRect l="40820" t="28876"/>
          <a:stretch>
            <a:fillRect/>
          </a:stretch>
        </p:blipFill>
        <p:spPr bwMode="auto">
          <a:xfrm>
            <a:off x="2267744" y="1412776"/>
            <a:ext cx="6300961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0066A4"/>
                </a:solidFill>
              </a:rPr>
              <a:t>NPS </a:t>
            </a:r>
            <a:r>
              <a:rPr lang="sk-SK" sz="3200" dirty="0" smtClean="0">
                <a:solidFill>
                  <a:srgbClr val="0066A4"/>
                </a:solidFill>
              </a:rPr>
              <a:t>povinné v prijímacom konaní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0768"/>
            <a:ext cx="8569325" cy="485683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k-SK" sz="1100" b="1" dirty="0" smtClean="0"/>
          </a:p>
          <a:p>
            <a:pPr marL="355600" indent="-355600" eaLnBrk="1" hangingPunct="1">
              <a:lnSpc>
                <a:spcPct val="90000"/>
              </a:lnSpc>
              <a:buFontTx/>
              <a:buChar char="•"/>
            </a:pPr>
            <a:r>
              <a:rPr lang="sk-SK" sz="2000" dirty="0" smtClean="0"/>
              <a:t>Vykonanie NPS je pre uchádzačov o danú fakultu povinné</a:t>
            </a:r>
          </a:p>
          <a:p>
            <a:pPr marL="355600" indent="-35560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Slovensko: 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Farmaceutická fakulta UK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Fakulta architektúry STU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Prírodovedecká fakulta UPJŠ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Univerzita veterinárneho lekárstva a farmácie Košice</a:t>
            </a:r>
          </a:p>
          <a:p>
            <a:pPr marL="355600" indent="-35560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Česko: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Právnická fakulta UK Praha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Fakulta </a:t>
            </a:r>
            <a:r>
              <a:rPr lang="sk-SK" sz="1600" dirty="0" err="1" smtClean="0">
                <a:solidFill>
                  <a:srgbClr val="0066A4"/>
                </a:solidFill>
              </a:rPr>
              <a:t>sociálních</a:t>
            </a:r>
            <a:r>
              <a:rPr lang="sk-SK" sz="1600" dirty="0" smtClean="0">
                <a:solidFill>
                  <a:srgbClr val="0066A4"/>
                </a:solidFill>
              </a:rPr>
              <a:t> </a:t>
            </a:r>
            <a:r>
              <a:rPr lang="sk-SK" sz="1600" dirty="0" err="1" smtClean="0">
                <a:solidFill>
                  <a:srgbClr val="0066A4"/>
                </a:solidFill>
              </a:rPr>
              <a:t>věd</a:t>
            </a:r>
            <a:r>
              <a:rPr lang="sk-SK" sz="1600" dirty="0" smtClean="0">
                <a:solidFill>
                  <a:srgbClr val="0066A4"/>
                </a:solidFill>
              </a:rPr>
              <a:t> UK Praha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err="1" smtClean="0">
                <a:solidFill>
                  <a:srgbClr val="0066A4"/>
                </a:solidFill>
              </a:rPr>
              <a:t>Národohospodárská</a:t>
            </a:r>
            <a:r>
              <a:rPr lang="sk-SK" sz="1600" dirty="0" smtClean="0">
                <a:solidFill>
                  <a:srgbClr val="0066A4"/>
                </a:solidFill>
              </a:rPr>
              <a:t> fakulta VŠE Praha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Fakulta </a:t>
            </a:r>
            <a:r>
              <a:rPr lang="sk-SK" sz="1600" dirty="0" err="1" smtClean="0">
                <a:solidFill>
                  <a:srgbClr val="0066A4"/>
                </a:solidFill>
              </a:rPr>
              <a:t>sociálních</a:t>
            </a:r>
            <a:r>
              <a:rPr lang="sk-SK" sz="1600" dirty="0" smtClean="0">
                <a:solidFill>
                  <a:srgbClr val="0066A4"/>
                </a:solidFill>
              </a:rPr>
              <a:t> </a:t>
            </a:r>
            <a:r>
              <a:rPr lang="sk-SK" sz="1600" dirty="0" err="1" smtClean="0">
                <a:solidFill>
                  <a:srgbClr val="0066A4"/>
                </a:solidFill>
              </a:rPr>
              <a:t>studií</a:t>
            </a:r>
            <a:r>
              <a:rPr lang="sk-SK" sz="1600" dirty="0" smtClean="0">
                <a:solidFill>
                  <a:srgbClr val="0066A4"/>
                </a:solidFill>
              </a:rPr>
              <a:t> MU Brno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Právnická fakulta UP Olomouc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Fakulta telesné </a:t>
            </a:r>
            <a:r>
              <a:rPr lang="sk-SK" sz="1600" dirty="0" err="1" smtClean="0">
                <a:solidFill>
                  <a:srgbClr val="0066A4"/>
                </a:solidFill>
              </a:rPr>
              <a:t>kultury</a:t>
            </a:r>
            <a:r>
              <a:rPr lang="sk-SK" sz="1600" dirty="0" smtClean="0">
                <a:solidFill>
                  <a:srgbClr val="0066A4"/>
                </a:solidFill>
              </a:rPr>
              <a:t> UP Olomouc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Ekonomická fakulta VŠB-TU Ostrava</a:t>
            </a: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Fakulta </a:t>
            </a:r>
            <a:r>
              <a:rPr lang="sk-SK" sz="1600" dirty="0" err="1" smtClean="0">
                <a:solidFill>
                  <a:srgbClr val="0066A4"/>
                </a:solidFill>
              </a:rPr>
              <a:t>ekonomie</a:t>
            </a:r>
            <a:r>
              <a:rPr lang="sk-SK" sz="1600" dirty="0" smtClean="0">
                <a:solidFill>
                  <a:srgbClr val="0066A4"/>
                </a:solidFill>
              </a:rPr>
              <a:t> a </a:t>
            </a:r>
            <a:r>
              <a:rPr lang="sk-SK" sz="1600" dirty="0" err="1" smtClean="0">
                <a:solidFill>
                  <a:srgbClr val="0066A4"/>
                </a:solidFill>
              </a:rPr>
              <a:t>managementu</a:t>
            </a:r>
            <a:r>
              <a:rPr lang="sk-SK" sz="1600" dirty="0" smtClean="0">
                <a:solidFill>
                  <a:srgbClr val="0066A4"/>
                </a:solidFill>
              </a:rPr>
              <a:t> UTB </a:t>
            </a:r>
            <a:r>
              <a:rPr lang="sk-SK" sz="1600" dirty="0" err="1" smtClean="0">
                <a:solidFill>
                  <a:srgbClr val="0066A4"/>
                </a:solidFill>
              </a:rPr>
              <a:t>Zlín</a:t>
            </a:r>
            <a:endParaRPr lang="sk-SK" sz="1600" dirty="0" smtClean="0">
              <a:solidFill>
                <a:srgbClr val="0066A4"/>
              </a:solidFill>
            </a:endParaRP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endParaRPr lang="sk-SK" sz="1600" dirty="0" smtClean="0">
              <a:solidFill>
                <a:srgbClr val="0066A4"/>
              </a:solidFill>
            </a:endParaRPr>
          </a:p>
          <a:p>
            <a:pPr marL="714375" lvl="1" indent="-355600" eaLnBrk="1" hangingPunct="1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sk-SK" sz="1600" dirty="0" smtClean="0">
                <a:solidFill>
                  <a:srgbClr val="0066A4"/>
                </a:solidFill>
              </a:rPr>
              <a:t>a ďalšie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k-SK" sz="900" b="1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sk-SK" sz="20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0066A4"/>
                </a:solidFill>
              </a:rPr>
              <a:t>NPS </a:t>
            </a:r>
            <a:r>
              <a:rPr lang="sk-SK" sz="3200" dirty="0" smtClean="0">
                <a:solidFill>
                  <a:srgbClr val="0066A4"/>
                </a:solidFill>
              </a:rPr>
              <a:t>nepovinné v prijímacom konaní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820150" cy="500084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k-SK" sz="900" b="1" dirty="0" smtClean="0"/>
          </a:p>
          <a:p>
            <a:pPr marL="355600" indent="-355600" eaLnBrk="1" hangingPunct="1">
              <a:lnSpc>
                <a:spcPct val="90000"/>
              </a:lnSpc>
              <a:buFontTx/>
              <a:buChar char="•"/>
            </a:pPr>
            <a:r>
              <a:rPr lang="sk-SK" sz="2000" b="1" dirty="0" smtClean="0">
                <a:solidFill>
                  <a:srgbClr val="0066A4"/>
                </a:solidFill>
              </a:rPr>
              <a:t>NPS</a:t>
            </a:r>
            <a:r>
              <a:rPr lang="sk-SK" sz="2000" dirty="0" smtClean="0">
                <a:solidFill>
                  <a:srgbClr val="0066A4"/>
                </a:solidFill>
              </a:rPr>
              <a:t> je alternatíva prijatia na fakultu, nepovinné</a:t>
            </a:r>
          </a:p>
          <a:p>
            <a:pPr marL="355600" indent="-355600" eaLnBrk="1" hangingPunct="1">
              <a:lnSpc>
                <a:spcPct val="90000"/>
              </a:lnSpc>
              <a:buNone/>
            </a:pPr>
            <a:r>
              <a:rPr lang="sk-SK" sz="2000" dirty="0" smtClean="0">
                <a:solidFill>
                  <a:srgbClr val="0066A4"/>
                </a:solidFill>
              </a:rPr>
              <a:t>	(podobne ako napríklad prijatie na základe výsledku olympiády)</a:t>
            </a:r>
          </a:p>
          <a:p>
            <a:pPr marL="355600" indent="-35560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Fakulta definuje hranice, kedy je uchádzač prijatý </a:t>
            </a:r>
          </a:p>
          <a:p>
            <a:pPr marL="355600" indent="-35560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sk-SK" sz="2000" dirty="0" smtClean="0">
                <a:solidFill>
                  <a:srgbClr val="0066A4"/>
                </a:solidFill>
              </a:rPr>
              <a:t>	(napr. </a:t>
            </a:r>
            <a:r>
              <a:rPr lang="sk-SK" sz="2000" i="1" dirty="0" smtClean="0">
                <a:solidFill>
                  <a:srgbClr val="0066A4"/>
                </a:solidFill>
              </a:rPr>
              <a:t>percentil 50 a viac v teste VŠP alebo MAT znamená prijatie</a:t>
            </a:r>
            <a:r>
              <a:rPr lang="sk-SK" sz="2000" dirty="0" smtClean="0">
                <a:solidFill>
                  <a:srgbClr val="0066A4"/>
                </a:solidFill>
              </a:rPr>
              <a:t>)</a:t>
            </a:r>
          </a:p>
          <a:p>
            <a:pPr marL="355600" indent="-35560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Fakulta dáva bonifikáciu za dobrý výsledok</a:t>
            </a:r>
          </a:p>
          <a:p>
            <a:pPr marL="355600" indent="-355600" eaLnBrk="1" hangingPunct="1">
              <a:lnSpc>
                <a:spcPct val="90000"/>
              </a:lnSpc>
              <a:buFontTx/>
              <a:buChar char="•"/>
            </a:pPr>
            <a:endParaRPr lang="sk-SK" sz="1000" dirty="0" smtClean="0">
              <a:solidFill>
                <a:srgbClr val="0066A4"/>
              </a:solidFill>
            </a:endParaRPr>
          </a:p>
          <a:p>
            <a:pPr marL="355600" indent="-355600" eaLnBrk="1" hangingPunct="1">
              <a:lnSpc>
                <a:spcPct val="90000"/>
              </a:lnSpc>
              <a:buNone/>
            </a:pPr>
            <a:r>
              <a:rPr lang="sk-SK" sz="2000" b="1" dirty="0" smtClean="0">
                <a:solidFill>
                  <a:srgbClr val="0066A4"/>
                </a:solidFill>
              </a:rPr>
              <a:t>Výhody:</a:t>
            </a:r>
          </a:p>
          <a:p>
            <a:pPr marL="533400" lvl="1" indent="-177800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Vyššie šance na prijatie (ak nevyjdú NPS, sú tu ešte prijímačky fakulty)</a:t>
            </a:r>
          </a:p>
          <a:p>
            <a:pPr marL="533400" lvl="1" indent="-1778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Možnosť mať istotu prijatia už v decembri, februári, atd.</a:t>
            </a:r>
          </a:p>
          <a:p>
            <a:pPr marL="533400" lvl="1" indent="-1778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Možnosť opakovať pokus v prípade zlyhania </a:t>
            </a:r>
          </a:p>
          <a:p>
            <a:pPr marL="533400" lvl="1" indent="-1778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Skúška je v blízkosti bydliska (úspora peňazí, času, stresu)</a:t>
            </a:r>
          </a:p>
          <a:p>
            <a:pPr marL="533400" lvl="1" indent="-1778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Možnosť zložiť skúšku, ktorá mi svojím obsahom viac vyhovuje </a:t>
            </a:r>
          </a:p>
          <a:p>
            <a:pPr marL="533400" lvl="1" indent="-177800" eaLnBrk="1" hangingPunct="1">
              <a:lnSpc>
                <a:spcPct val="90000"/>
              </a:lnSpc>
              <a:buNone/>
            </a:pPr>
            <a:r>
              <a:rPr lang="sk-SK" sz="2000" dirty="0" smtClean="0">
                <a:solidFill>
                  <a:srgbClr val="0066A4"/>
                </a:solidFill>
              </a:rPr>
              <a:t>	(napr. VŠP namiesto znalostného testu)</a:t>
            </a:r>
          </a:p>
          <a:p>
            <a:pPr marL="533400" lvl="1" indent="-1778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66A4"/>
                </a:solidFill>
              </a:rPr>
              <a:t>Možnosť nahradiť výsledkom prospech zo SŠ alebo výsledky maturity</a:t>
            </a:r>
            <a:endParaRPr lang="sk-SK" sz="2000" dirty="0" smtClean="0">
              <a:solidFill>
                <a:srgbClr val="00598E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sk-SK" sz="20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sz="4000" b="1" smtClean="0">
                <a:solidFill>
                  <a:srgbClr val="0066A4"/>
                </a:solidFill>
              </a:rPr>
              <a:t>Scio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784"/>
            <a:ext cx="8642350" cy="5112866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sk-SK" dirty="0" smtClean="0"/>
              <a:t>Sledujeme trendy vo vzdelávaní – je možné sa prihlásiť: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sk-SK" b="1" i="1" dirty="0" smtClean="0"/>
              <a:t>	</a:t>
            </a:r>
            <a:r>
              <a:rPr lang="sk-SK" sz="2500" b="1" i="1" dirty="0" err="1" smtClean="0"/>
              <a:t>www.scio.cz</a:t>
            </a:r>
            <a:r>
              <a:rPr lang="sk-SK" sz="2500" b="1" i="1" dirty="0" smtClean="0"/>
              <a:t>/</a:t>
            </a:r>
            <a:r>
              <a:rPr lang="sk-SK" sz="2500" b="1" i="1" dirty="0" err="1" smtClean="0"/>
              <a:t>o-vzdelavani</a:t>
            </a:r>
            <a:r>
              <a:rPr lang="sk-SK" sz="2500" b="1" i="1" dirty="0" smtClean="0"/>
              <a:t>/</a:t>
            </a:r>
            <a:r>
              <a:rPr lang="sk-SK" sz="2500" b="1" i="1" dirty="0" err="1" smtClean="0"/>
              <a:t>trendy-ve-vzdelavani</a:t>
            </a:r>
            <a:endParaRPr lang="sk-SK" sz="2500" b="1" i="1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sk-SK" sz="1600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sk-SK" dirty="0" err="1" smtClean="0"/>
              <a:t>Vydáváme</a:t>
            </a:r>
            <a:r>
              <a:rPr lang="sk-SK" dirty="0" smtClean="0"/>
              <a:t> časopis Perpetuum (</a:t>
            </a:r>
            <a:r>
              <a:rPr lang="sk-SK" dirty="0" err="1" smtClean="0"/>
              <a:t>volně</a:t>
            </a:r>
            <a:r>
              <a:rPr lang="sk-SK" dirty="0" smtClean="0"/>
              <a:t> k dispozícii), inovácie a novinky vo svete vzdelávania   </a:t>
            </a:r>
            <a:r>
              <a:rPr lang="sk-SK" dirty="0" err="1" smtClean="0">
                <a:hlinkClick r:id="rId2"/>
              </a:rPr>
              <a:t>www.scio.cz</a:t>
            </a:r>
            <a:r>
              <a:rPr lang="sk-SK" dirty="0" smtClean="0">
                <a:hlinkClick r:id="rId2"/>
              </a:rPr>
              <a:t>/perpetuum</a:t>
            </a:r>
            <a:r>
              <a:rPr lang="sk-SK" dirty="0" smtClean="0"/>
              <a:t>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sk-SK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sk-SK" dirty="0" smtClean="0"/>
              <a:t>Členstvo v </a:t>
            </a:r>
            <a:r>
              <a:rPr lang="sk-SK" dirty="0" err="1" smtClean="0"/>
              <a:t>prestižnej</a:t>
            </a:r>
            <a:r>
              <a:rPr lang="sk-SK" dirty="0" smtClean="0"/>
              <a:t> asociácii AEA-E (</a:t>
            </a:r>
            <a:r>
              <a:rPr lang="sk-SK" dirty="0" err="1" smtClean="0"/>
              <a:t>Association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Educational</a:t>
            </a:r>
            <a:r>
              <a:rPr lang="sk-SK" dirty="0" smtClean="0"/>
              <a:t> </a:t>
            </a:r>
            <a:r>
              <a:rPr lang="sk-SK" dirty="0" err="1" smtClean="0"/>
              <a:t>Assessment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r>
              <a:rPr lang="sk-SK" dirty="0" smtClean="0"/>
              <a:t>)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sk-SK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0066A4"/>
                </a:solidFill>
              </a:rPr>
              <a:t>NPS </a:t>
            </a:r>
            <a:r>
              <a:rPr lang="sk-SK" sz="3200" dirty="0" smtClean="0">
                <a:solidFill>
                  <a:srgbClr val="0066A4"/>
                </a:solidFill>
              </a:rPr>
              <a:t>nepovinné v prijímacom konaní</a:t>
            </a:r>
            <a:endParaRPr lang="cs-CZ" sz="3200" dirty="0" smtClean="0">
              <a:solidFill>
                <a:srgbClr val="0066A4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0768"/>
            <a:ext cx="8820150" cy="4856832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Slovensko: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</a:t>
            </a:r>
            <a:r>
              <a:rPr lang="cs-CZ" sz="1600" dirty="0" err="1" smtClean="0"/>
              <a:t>manažmentu</a:t>
            </a:r>
            <a:r>
              <a:rPr lang="cs-CZ" sz="1600" dirty="0" smtClean="0"/>
              <a:t> PU Prešov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Ekonomická fakulta UMB Banská Bystrica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</a:t>
            </a:r>
            <a:r>
              <a:rPr lang="cs-CZ" sz="1600" dirty="0" err="1" smtClean="0"/>
              <a:t>medzinárodných</a:t>
            </a:r>
            <a:r>
              <a:rPr lang="cs-CZ" sz="1600" dirty="0" smtClean="0"/>
              <a:t> </a:t>
            </a:r>
            <a:r>
              <a:rPr lang="cs-CZ" sz="1600" dirty="0" err="1" smtClean="0"/>
              <a:t>vied</a:t>
            </a:r>
            <a:r>
              <a:rPr lang="cs-CZ" sz="1600" dirty="0" smtClean="0"/>
              <a:t> a </a:t>
            </a:r>
            <a:r>
              <a:rPr lang="cs-CZ" sz="1600" dirty="0" err="1" smtClean="0"/>
              <a:t>politológie</a:t>
            </a:r>
            <a:r>
              <a:rPr lang="cs-CZ" sz="1600" dirty="0" smtClean="0"/>
              <a:t> UMB B. Bystrica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</a:t>
            </a:r>
            <a:r>
              <a:rPr lang="cs-CZ" sz="1600" dirty="0" err="1" smtClean="0"/>
              <a:t>riadenia</a:t>
            </a:r>
            <a:r>
              <a:rPr lang="cs-CZ" sz="1600" dirty="0" smtClean="0"/>
              <a:t> a informatiky ŽU Žilina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</a:t>
            </a:r>
            <a:r>
              <a:rPr lang="cs-CZ" sz="1600" dirty="0" err="1" smtClean="0"/>
              <a:t>zdravotníckých</a:t>
            </a:r>
            <a:r>
              <a:rPr lang="cs-CZ" sz="1600" dirty="0" smtClean="0"/>
              <a:t> </a:t>
            </a:r>
            <a:r>
              <a:rPr lang="cs-CZ" sz="1600" dirty="0" err="1" smtClean="0"/>
              <a:t>odborov</a:t>
            </a:r>
            <a:r>
              <a:rPr lang="cs-CZ" sz="1600" dirty="0" smtClean="0"/>
              <a:t> PU Prešov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informatiky a </a:t>
            </a:r>
            <a:r>
              <a:rPr lang="cs-CZ" sz="1600" dirty="0" err="1" smtClean="0"/>
              <a:t>informačných</a:t>
            </a:r>
            <a:r>
              <a:rPr lang="cs-CZ" sz="1600" dirty="0" smtClean="0"/>
              <a:t> </a:t>
            </a:r>
            <a:r>
              <a:rPr lang="cs-CZ" sz="1600" dirty="0" err="1" smtClean="0"/>
              <a:t>technológií</a:t>
            </a:r>
            <a:r>
              <a:rPr lang="cs-CZ" sz="1600" dirty="0" smtClean="0"/>
              <a:t> STU Bratislava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err="1" smtClean="0"/>
              <a:t>Prírodovedecká</a:t>
            </a:r>
            <a:r>
              <a:rPr lang="cs-CZ" sz="1600" dirty="0" smtClean="0"/>
              <a:t> fakulta UPJŠ, atd.</a:t>
            </a:r>
          </a:p>
          <a:p>
            <a:pPr marL="355600" indent="-35560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000" b="1" dirty="0" smtClean="0"/>
              <a:t>Česko: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Ekonomicko-správní MU Brno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err="1" smtClean="0"/>
              <a:t>Prírodovedecká</a:t>
            </a:r>
            <a:r>
              <a:rPr lang="cs-CZ" sz="1600" dirty="0" smtClean="0"/>
              <a:t> MU Brno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informatiky MU Brno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informačních technologií VUT Brno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elektrotechniky ČVUT Praha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Fakulta informačních technologií ČVUT Praha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Farmaceutická fakulta UK Praha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err="1" smtClean="0"/>
              <a:t>Prírodovedecká</a:t>
            </a:r>
            <a:r>
              <a:rPr lang="cs-CZ" sz="1600" dirty="0" smtClean="0"/>
              <a:t> fakulta UP Olomouc</a:t>
            </a:r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cs-CZ" sz="1050" dirty="0" smtClean="0"/>
          </a:p>
          <a:p>
            <a:pPr marL="534988" indent="-2682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 smtClean="0"/>
              <a:t>a 40 </a:t>
            </a:r>
            <a:r>
              <a:rPr lang="cs-CZ" sz="1600" dirty="0" err="1" smtClean="0"/>
              <a:t>ďalších</a:t>
            </a:r>
            <a:r>
              <a:rPr lang="cs-CZ" sz="1600" dirty="0" smtClean="0"/>
              <a:t> v Čechách a na Slovensku</a:t>
            </a:r>
          </a:p>
          <a:p>
            <a:pPr marL="533400" lvl="1" indent="-177800" eaLnBrk="1" hangingPunct="1">
              <a:lnSpc>
                <a:spcPct val="90000"/>
              </a:lnSpc>
              <a:buFont typeface="Arial" charset="0"/>
              <a:buChar char="•"/>
            </a:pPr>
            <a:endParaRPr lang="cs-CZ" sz="2000" dirty="0" smtClean="0">
              <a:solidFill>
                <a:srgbClr val="00598E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cs-CZ" sz="20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err="1" smtClean="0">
                <a:solidFill>
                  <a:srgbClr val="0066A4"/>
                </a:solidFill>
              </a:rPr>
              <a:t>Prihlásenie</a:t>
            </a:r>
            <a:r>
              <a:rPr lang="cs-CZ" sz="3200" b="1" dirty="0" smtClean="0">
                <a:solidFill>
                  <a:srgbClr val="0066A4"/>
                </a:solidFill>
              </a:rPr>
              <a:t> na NPS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1"/>
            <a:ext cx="8229600" cy="409344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sk-SK" sz="2400" dirty="0" smtClean="0"/>
              <a:t>Nezávislé na prihláške na fakultu!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sk-SK" sz="2400" dirty="0" smtClean="0"/>
              <a:t>Elektronicky na </a:t>
            </a:r>
            <a:r>
              <a:rPr lang="sk-SK" sz="2400" b="1" dirty="0" err="1" smtClean="0">
                <a:hlinkClick r:id="rId2"/>
              </a:rPr>
              <a:t>www.scio.sk</a:t>
            </a:r>
            <a:r>
              <a:rPr lang="sk-SK" sz="2400" b="1" dirty="0" smtClean="0">
                <a:hlinkClick r:id="rId2"/>
              </a:rPr>
              <a:t>/</a:t>
            </a:r>
            <a:r>
              <a:rPr lang="sk-SK" sz="2400" b="1" dirty="0" err="1" smtClean="0">
                <a:hlinkClick r:id="rId2"/>
              </a:rPr>
              <a:t>nps</a:t>
            </a:r>
            <a:endParaRPr lang="sk-SK" sz="2400" b="1" dirty="0" smtClean="0"/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sk-SK" sz="2400" dirty="0" smtClean="0"/>
              <a:t>Pozor na uzávierky termínov prihlásení a úhrady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sk-SK" sz="2400" dirty="0" smtClean="0"/>
              <a:t>Výsledok odovzdá fakulte Scio, pokiaľ fakulta výslovne nevyžaduje certifikát;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k-SK" sz="2400" dirty="0" smtClean="0"/>
              <a:t>	pokiaľ áno, musí to byť  stanovené v podmienkach prijímacieho konania na webe fakulty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66A4"/>
                </a:solidFill>
              </a:rPr>
              <a:t>Cena NPS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sk-SK" dirty="0" smtClean="0"/>
              <a:t>Cena: 16 eur</a:t>
            </a:r>
          </a:p>
          <a:p>
            <a:pPr eaLnBrk="1" hangingPunct="1">
              <a:buFontTx/>
              <a:buChar char="•"/>
            </a:pPr>
            <a:endParaRPr lang="sk-SK" dirty="0" smtClean="0"/>
          </a:p>
          <a:p>
            <a:pPr eaLnBrk="1" hangingPunct="1">
              <a:buFontTx/>
              <a:buChar char="•"/>
            </a:pPr>
            <a:r>
              <a:rPr lang="sk-SK" dirty="0" smtClean="0"/>
              <a:t>Niektoré fakulty hradia NPS: </a:t>
            </a:r>
          </a:p>
          <a:p>
            <a:pPr marL="539750" lvl="1" indent="-539750" eaLnBrk="1" hangingPunct="1">
              <a:buNone/>
            </a:pPr>
            <a:r>
              <a:rPr lang="sk-SK" dirty="0" smtClean="0">
                <a:solidFill>
                  <a:srgbClr val="0066A4"/>
                </a:solidFill>
              </a:rPr>
              <a:t>	Farmaceutická fakulta UK Bratislava, UVLF Košice, </a:t>
            </a:r>
          </a:p>
          <a:p>
            <a:pPr marL="539750" lvl="1" indent="-539750" eaLnBrk="1" hangingPunct="1">
              <a:buNone/>
            </a:pPr>
            <a:r>
              <a:rPr lang="sk-SK" dirty="0" smtClean="0">
                <a:solidFill>
                  <a:srgbClr val="0066A4"/>
                </a:solidFill>
              </a:rPr>
              <a:t>	Právnická fakulta UP Olomouc, Právnická fakulta UK Praha</a:t>
            </a:r>
          </a:p>
          <a:p>
            <a:pPr eaLnBrk="1" hangingPunct="1">
              <a:buFontTx/>
              <a:buNone/>
            </a:pPr>
            <a:endParaRPr lang="sk-SK" dirty="0" smtClean="0"/>
          </a:p>
          <a:p>
            <a:pPr eaLnBrk="1" hangingPunct="1">
              <a:buFontTx/>
              <a:buChar char="•"/>
            </a:pPr>
            <a:r>
              <a:rPr lang="sk-SK" dirty="0" smtClean="0"/>
              <a:t>Sociálna zľava (podľa dopredu daných pravidiel – </a:t>
            </a:r>
            <a:r>
              <a:rPr lang="sk-SK" sz="2000" dirty="0" err="1" smtClean="0">
                <a:hlinkClick r:id="rId2"/>
              </a:rPr>
              <a:t>www.scio.sk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nps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podmienky.asp</a:t>
            </a:r>
            <a:r>
              <a:rPr lang="sk-SK" dirty="0" smtClean="0"/>
              <a:t>):</a:t>
            </a:r>
          </a:p>
          <a:p>
            <a:pPr marL="1258888" lvl="3" indent="-539750" eaLnBrk="1" hangingPunct="1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accent1"/>
                </a:solidFill>
              </a:rPr>
              <a:t>cena skúšky za zlomok ceny: 3 eurá </a:t>
            </a:r>
          </a:p>
          <a:p>
            <a:pPr marL="1258888" lvl="3" indent="-539750" eaLnBrk="1" hangingPunct="1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accent1"/>
                </a:solidFill>
              </a:rPr>
              <a:t>zľava na prípravné materiály 60%</a:t>
            </a:r>
          </a:p>
          <a:p>
            <a:pPr eaLnBrk="1" hangingPunct="1"/>
            <a:endParaRPr 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0066A4"/>
                </a:solidFill>
              </a:rPr>
              <a:t>Výsledok NPS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686800" cy="4608364"/>
          </a:xfrm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0066A4"/>
                </a:solidFill>
              </a:rPr>
              <a:t>Platnosť výsledku</a:t>
            </a:r>
          </a:p>
          <a:p>
            <a:pPr marL="812800" lvl="1" indent="-279400" eaLnBrk="1" hangingPunct="1">
              <a:lnSpc>
                <a:spcPct val="80000"/>
              </a:lnSpc>
              <a:spcBef>
                <a:spcPts val="1200"/>
              </a:spcBef>
            </a:pPr>
            <a:r>
              <a:rPr lang="sk-SK" sz="2000" dirty="0" smtClean="0">
                <a:solidFill>
                  <a:srgbClr val="0066A4"/>
                </a:solidFill>
              </a:rPr>
              <a:t>Výsledok z jednej NPS </a:t>
            </a:r>
            <a:r>
              <a:rPr lang="sk-SK" sz="2000" b="1" dirty="0" smtClean="0">
                <a:solidFill>
                  <a:srgbClr val="0066A4"/>
                </a:solidFill>
              </a:rPr>
              <a:t>platí na viacero fakultách</a:t>
            </a:r>
            <a:endParaRPr lang="sk-SK" sz="2000" dirty="0" smtClean="0">
              <a:solidFill>
                <a:srgbClr val="0066A4"/>
              </a:solidFill>
            </a:endParaRPr>
          </a:p>
          <a:p>
            <a:pPr marL="812800" lvl="1" indent="-279400" eaLnBrk="1" hangingPunct="1">
              <a:lnSpc>
                <a:spcPct val="80000"/>
              </a:lnSpc>
            </a:pPr>
            <a:r>
              <a:rPr lang="sk-SK" sz="2000" dirty="0" smtClean="0">
                <a:solidFill>
                  <a:srgbClr val="0066A4"/>
                </a:solidFill>
              </a:rPr>
              <a:t>pokiaľ absolvujete viac termínov NPS, počíta sa len ten najlepší</a:t>
            </a:r>
          </a:p>
          <a:p>
            <a:pPr eaLnBrk="1" hangingPunct="1">
              <a:lnSpc>
                <a:spcPct val="80000"/>
              </a:lnSpc>
            </a:pPr>
            <a:endParaRPr lang="sk-SK" sz="2000" dirty="0" smtClean="0">
              <a:solidFill>
                <a:srgbClr val="0066A4"/>
              </a:solidFill>
            </a:endParaRPr>
          </a:p>
          <a:p>
            <a:pPr marL="355600" indent="-355600" eaLnBrk="1" hangingPunct="1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0066A4"/>
                </a:solidFill>
              </a:rPr>
              <a:t>Percentil</a:t>
            </a:r>
          </a:p>
          <a:p>
            <a:pPr marL="812800" lvl="1" indent="-279400" eaLnBrk="1" hangingPunct="1">
              <a:lnSpc>
                <a:spcPct val="80000"/>
              </a:lnSpc>
              <a:spcBef>
                <a:spcPts val="1200"/>
              </a:spcBef>
            </a:pPr>
            <a:r>
              <a:rPr lang="sk-SK" sz="2000" dirty="0" smtClean="0">
                <a:solidFill>
                  <a:srgbClr val="0066A4"/>
                </a:solidFill>
              </a:rPr>
              <a:t>Výsledok vyjadrený </a:t>
            </a:r>
            <a:r>
              <a:rPr lang="sk-SK" sz="2000" b="1" dirty="0" smtClean="0">
                <a:solidFill>
                  <a:srgbClr val="0066A4"/>
                </a:solidFill>
              </a:rPr>
              <a:t>percentilom </a:t>
            </a:r>
            <a:r>
              <a:rPr lang="sk-SK" sz="2000" dirty="0" smtClean="0">
                <a:solidFill>
                  <a:srgbClr val="0066A4"/>
                </a:solidFill>
              </a:rPr>
              <a:t>=</a:t>
            </a:r>
            <a:r>
              <a:rPr lang="sk-SK" sz="2000" b="1" dirty="0" smtClean="0">
                <a:solidFill>
                  <a:srgbClr val="0066A4"/>
                </a:solidFill>
              </a:rPr>
              <a:t> </a:t>
            </a:r>
            <a:r>
              <a:rPr lang="sk-SK" sz="2000" dirty="0" smtClean="0">
                <a:solidFill>
                  <a:srgbClr val="0066A4"/>
                </a:solidFill>
              </a:rPr>
              <a:t>koľko % účastníkov ste predstihli</a:t>
            </a:r>
          </a:p>
          <a:p>
            <a:pPr marL="812800" lvl="1" indent="-279400" eaLnBrk="1" hangingPunct="1">
              <a:lnSpc>
                <a:spcPct val="80000"/>
              </a:lnSpc>
            </a:pPr>
            <a:r>
              <a:rPr lang="sk-SK" sz="2000" dirty="0" smtClean="0">
                <a:solidFill>
                  <a:srgbClr val="0066A4"/>
                </a:solidFill>
              </a:rPr>
              <a:t>Harmonizácia všetkých výsledkov – nezáleží, na ktorý termín idem</a:t>
            </a:r>
          </a:p>
          <a:p>
            <a:pPr marL="812800" lvl="1" indent="-279400" eaLnBrk="1" hangingPunct="1">
              <a:lnSpc>
                <a:spcPct val="80000"/>
              </a:lnSpc>
            </a:pPr>
            <a:r>
              <a:rPr lang="sk-SK" sz="2000" dirty="0" smtClean="0">
                <a:solidFill>
                  <a:srgbClr val="0066A4"/>
                </a:solidFill>
              </a:rPr>
              <a:t>Podrobný výpočet nájdete na </a:t>
            </a:r>
            <a:r>
              <a:rPr lang="sk-SK" sz="2000" dirty="0" err="1" smtClean="0">
                <a:solidFill>
                  <a:srgbClr val="0066A4"/>
                </a:solidFill>
                <a:hlinkClick r:id="rId2"/>
              </a:rPr>
              <a:t>www.scio.cz</a:t>
            </a:r>
            <a:r>
              <a:rPr lang="sk-SK" sz="2000" dirty="0" smtClean="0">
                <a:solidFill>
                  <a:srgbClr val="0066A4"/>
                </a:solidFill>
                <a:hlinkClick r:id="rId2"/>
              </a:rPr>
              <a:t>/</a:t>
            </a:r>
            <a:r>
              <a:rPr lang="sk-SK" sz="2000" dirty="0" err="1" smtClean="0">
                <a:solidFill>
                  <a:srgbClr val="0066A4"/>
                </a:solidFill>
                <a:hlinkClick r:id="rId2"/>
              </a:rPr>
              <a:t>nsz</a:t>
            </a:r>
            <a:r>
              <a:rPr lang="sk-SK" sz="2000" dirty="0" smtClean="0">
                <a:solidFill>
                  <a:srgbClr val="0066A4"/>
                </a:solidFill>
                <a:hlinkClick r:id="rId2"/>
              </a:rPr>
              <a:t>/</a:t>
            </a:r>
            <a:r>
              <a:rPr lang="sk-SK" sz="2000" dirty="0" err="1" smtClean="0">
                <a:solidFill>
                  <a:srgbClr val="0066A4"/>
                </a:solidFill>
                <a:hlinkClick r:id="rId2"/>
              </a:rPr>
              <a:t>percentil.asp</a:t>
            </a:r>
            <a:r>
              <a:rPr lang="sk-SK" sz="2000" dirty="0" smtClean="0">
                <a:solidFill>
                  <a:srgbClr val="0066A4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sk-SK" sz="2000" dirty="0" smtClean="0">
              <a:solidFill>
                <a:srgbClr val="0066A4"/>
              </a:solidFill>
            </a:endParaRPr>
          </a:p>
          <a:p>
            <a:pPr marL="355600" indent="-355600" eaLnBrk="1" hangingPunct="1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0066A4"/>
                </a:solidFill>
              </a:rPr>
              <a:t>Aký percentil stačí na prijatie</a:t>
            </a:r>
          </a:p>
          <a:p>
            <a:pPr marL="812800" lvl="1" indent="-279400" eaLnBrk="1" hangingPunct="1">
              <a:lnSpc>
                <a:spcPct val="80000"/>
              </a:lnSpc>
              <a:spcBef>
                <a:spcPts val="1200"/>
              </a:spcBef>
            </a:pPr>
            <a:r>
              <a:rPr lang="sk-SK" sz="2000" dirty="0" smtClean="0">
                <a:solidFill>
                  <a:srgbClr val="0066A4"/>
                </a:solidFill>
              </a:rPr>
              <a:t>Určuje fakulta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b="1" dirty="0" smtClean="0">
                <a:solidFill>
                  <a:srgbClr val="0066A4"/>
                </a:solidFill>
              </a:rPr>
              <a:t>Skúšky v rámci NPS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1600200"/>
            <a:ext cx="8497639" cy="4525963"/>
          </a:xfrm>
        </p:spPr>
        <p:txBody>
          <a:bodyPr/>
          <a:lstStyle/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Obecné </a:t>
            </a:r>
            <a:r>
              <a:rPr lang="sk-SK" dirty="0" err="1" smtClean="0"/>
              <a:t>studijní</a:t>
            </a:r>
            <a:r>
              <a:rPr lang="sk-SK" dirty="0" smtClean="0"/>
              <a:t> </a:t>
            </a:r>
            <a:r>
              <a:rPr lang="sk-SK" dirty="0" err="1" smtClean="0"/>
              <a:t>předpoklady</a:t>
            </a:r>
            <a:r>
              <a:rPr lang="sk-SK" dirty="0" smtClean="0"/>
              <a:t> (OSP)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Všeobecné študijné predpoklady (VŠP) 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Základy spoločenských vied (ZSV)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Matematika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AJ, NJ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Prírodné vedy (Biológia, Chémia)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Ekonómia (pre nadväzujúce Mgr. štúdium)</a:t>
            </a:r>
          </a:p>
          <a:p>
            <a:pPr marL="354013" indent="-354013" eaLnBrk="1" hangingPunct="1">
              <a:spcBef>
                <a:spcPts val="1200"/>
              </a:spcBef>
              <a:buFontTx/>
              <a:buNone/>
            </a:pPr>
            <a:r>
              <a:rPr lang="sk-SK" sz="2400" dirty="0" smtClean="0"/>
              <a:t>Ukážkové testy zdarma na </a:t>
            </a:r>
            <a:r>
              <a:rPr lang="sk-SK" sz="2000" dirty="0" err="1" smtClean="0">
                <a:hlinkClick r:id="rId2"/>
              </a:rPr>
              <a:t>www.scio.sk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nps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popis-a-ukazky.asp</a:t>
            </a:r>
            <a:r>
              <a:rPr lang="sk-SK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 err="1" smtClean="0">
                <a:solidFill>
                  <a:srgbClr val="0066A4"/>
                </a:solidFill>
              </a:rPr>
              <a:t>Skúšky</a:t>
            </a:r>
            <a:r>
              <a:rPr lang="cs-CZ" sz="2800" b="1" dirty="0" smtClean="0">
                <a:solidFill>
                  <a:srgbClr val="0066A4"/>
                </a:solidFill>
              </a:rPr>
              <a:t> v rámci NPS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7639" cy="4713387"/>
          </a:xfrm>
        </p:spPr>
        <p:txBody>
          <a:bodyPr/>
          <a:lstStyle/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ZSV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Právnická fakulta UK Praha, Právnická fakulta UP Olomouc, Fakulta </a:t>
            </a:r>
            <a:r>
              <a:rPr lang="sk-SK" dirty="0" err="1" smtClean="0">
                <a:solidFill>
                  <a:srgbClr val="0066A4"/>
                </a:solidFill>
              </a:rPr>
              <a:t>sociálních</a:t>
            </a:r>
            <a:r>
              <a:rPr lang="sk-SK" dirty="0" smtClean="0">
                <a:solidFill>
                  <a:srgbClr val="0066A4"/>
                </a:solidFill>
              </a:rPr>
              <a:t> </a:t>
            </a:r>
            <a:r>
              <a:rPr lang="sk-SK" dirty="0" err="1" smtClean="0">
                <a:solidFill>
                  <a:srgbClr val="0066A4"/>
                </a:solidFill>
              </a:rPr>
              <a:t>studií</a:t>
            </a:r>
            <a:r>
              <a:rPr lang="sk-SK" dirty="0" smtClean="0">
                <a:solidFill>
                  <a:srgbClr val="0066A4"/>
                </a:solidFill>
              </a:rPr>
              <a:t> MU Brno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Len v češtine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MAT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Rôzne fakulty: IT, technické, ekonomické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Pokrýva osnovy gymnázia; na území Slovenska v slovenčine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Prírodné vedy (Biológia, Chémia)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Farmaceutická fakulta UK Bratislava, niektoré ďalšie prírodovedne zamerané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Pokrýva osnovy gymnázia; na území Slovenska v slovenčine</a:t>
            </a:r>
          </a:p>
          <a:p>
            <a:pPr marL="354013" indent="-354013" eaLnBrk="1" hangingPunct="1">
              <a:buFontTx/>
              <a:buChar char="•"/>
            </a:pPr>
            <a:r>
              <a:rPr lang="sk-SK" dirty="0" smtClean="0"/>
              <a:t>AJ, NJ</a:t>
            </a:r>
          </a:p>
          <a:p>
            <a:pPr marL="712788" lvl="1" indent="-354013" eaLnBrk="1" hangingPunct="1">
              <a:buFontTx/>
              <a:buChar char="•"/>
            </a:pPr>
            <a:r>
              <a:rPr lang="sk-SK" dirty="0" smtClean="0">
                <a:solidFill>
                  <a:srgbClr val="0066A4"/>
                </a:solidFill>
              </a:rPr>
              <a:t>do úrovne B2</a:t>
            </a:r>
          </a:p>
          <a:p>
            <a:pPr marL="354013" indent="-354013" eaLnBrk="1" hangingPunct="1">
              <a:spcBef>
                <a:spcPts val="1200"/>
              </a:spcBef>
              <a:buFontTx/>
              <a:buNone/>
            </a:pPr>
            <a:r>
              <a:rPr lang="sk-SK" sz="2400" dirty="0" smtClean="0"/>
              <a:t>Ukážkové testy zdarma na </a:t>
            </a:r>
            <a:r>
              <a:rPr lang="sk-SK" sz="2000" dirty="0" err="1" smtClean="0">
                <a:hlinkClick r:id="rId2"/>
              </a:rPr>
              <a:t>www.scio.sk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nps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popis-a-ukazky.asp</a:t>
            </a:r>
            <a:r>
              <a:rPr lang="sk-SK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k-SK" sz="2400" smtClean="0"/>
          </a:p>
          <a:p>
            <a:pPr algn="ctr" eaLnBrk="1" hangingPunct="1">
              <a:buFontTx/>
              <a:buNone/>
            </a:pPr>
            <a:endParaRPr lang="sk-SK" sz="2400" smtClean="0"/>
          </a:p>
          <a:p>
            <a:pPr algn="ctr" eaLnBrk="1" hangingPunct="1">
              <a:buFontTx/>
              <a:buNone/>
            </a:pPr>
            <a:r>
              <a:rPr lang="sk-SK" sz="4400" smtClean="0"/>
              <a:t>Všeobecné študijné predpoklady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569325" cy="459826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k-SK" sz="2000" dirty="0" smtClean="0"/>
              <a:t>Najčastejšie využívaný typ testu v ČR a SR. </a:t>
            </a:r>
          </a:p>
          <a:p>
            <a:pPr eaLnBrk="1" hangingPunct="1">
              <a:buFont typeface="Wingdings" pitchFamily="2" charset="2"/>
              <a:buChar char="Ø"/>
            </a:pPr>
            <a:endParaRPr lang="sk-SK" sz="2000" dirty="0" smtClean="0"/>
          </a:p>
          <a:p>
            <a:pPr marL="534988" indent="-534988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Testuje študijný potenciál (VŠP od Scio) </a:t>
            </a:r>
          </a:p>
          <a:p>
            <a:pPr marL="984250" lvl="1" indent="-265113" eaLnBrk="1" hangingPunct="1">
              <a:buFont typeface="Wingdings" pitchFamily="2" charset="2"/>
              <a:buChar char="Ø"/>
            </a:pPr>
            <a:r>
              <a:rPr lang="sk-SK" dirty="0" smtClean="0">
                <a:solidFill>
                  <a:srgbClr val="0070C0"/>
                </a:solidFill>
              </a:rPr>
              <a:t>nesúvisí s množstvom znalostí, ktoré uchádzač do tej doby získal napr. na strednej škole</a:t>
            </a:r>
          </a:p>
          <a:p>
            <a:pPr marL="984250" lvl="1" indent="-265113" eaLnBrk="1" hangingPunct="1">
              <a:buFont typeface="Wingdings" pitchFamily="2" charset="2"/>
              <a:buChar char="Ø"/>
            </a:pPr>
            <a:r>
              <a:rPr lang="sk-SK" dirty="0" smtClean="0">
                <a:solidFill>
                  <a:srgbClr val="0070C0"/>
                </a:solidFill>
              </a:rPr>
              <a:t>testuje schopnosti, základné predpoklady k štúdiu VŠ</a:t>
            </a:r>
          </a:p>
          <a:p>
            <a:pPr lvl="1" eaLnBrk="1" hangingPunct="1"/>
            <a:endParaRPr lang="sk-SK" sz="16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Test je v </a:t>
            </a:r>
            <a:r>
              <a:rPr lang="sk-SK" sz="2000" dirty="0" err="1" smtClean="0"/>
              <a:t>češtině</a:t>
            </a:r>
            <a:r>
              <a:rPr lang="sk-SK" sz="2000" dirty="0" smtClean="0"/>
              <a:t> (OSP) aj </a:t>
            </a:r>
            <a:r>
              <a:rPr lang="sk-SK" sz="2000" dirty="0" err="1" smtClean="0"/>
              <a:t>ve</a:t>
            </a:r>
            <a:r>
              <a:rPr lang="sk-SK" sz="2000" dirty="0" smtClean="0"/>
              <a:t> slovenčine (VŠP)</a:t>
            </a:r>
          </a:p>
          <a:p>
            <a:pPr marL="984250" lvl="1" indent="-265113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sk-SK" dirty="0" smtClean="0">
                <a:solidFill>
                  <a:srgbClr val="0066A4"/>
                </a:solidFill>
              </a:rPr>
              <a:t>Fakulta určuje, ktorú verziu bude </a:t>
            </a:r>
            <a:r>
              <a:rPr lang="sk-SK" dirty="0" err="1" smtClean="0">
                <a:solidFill>
                  <a:srgbClr val="0066A4"/>
                </a:solidFill>
              </a:rPr>
              <a:t>uznávat</a:t>
            </a:r>
            <a:endParaRPr lang="sk-SK" dirty="0" smtClean="0">
              <a:solidFill>
                <a:srgbClr val="0066A4"/>
              </a:solidFill>
            </a:endParaRPr>
          </a:p>
          <a:p>
            <a:pPr marL="984250" lvl="1" indent="-265113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sk-SK" dirty="0" smtClean="0">
                <a:solidFill>
                  <a:srgbClr val="0066A4"/>
                </a:solidFill>
              </a:rPr>
              <a:t>Slovenské fakulty uznávajú obe dve</a:t>
            </a:r>
          </a:p>
          <a:p>
            <a:pPr marL="984250" lvl="1" indent="-265113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sk-SK" dirty="0" smtClean="0">
                <a:solidFill>
                  <a:srgbClr val="0066A4"/>
                </a:solidFill>
              </a:rPr>
              <a:t>Niektoré české fakulty uznávajú českú aj slovenskú, niektoré iba českú – overiť vždy v podmienkach prijímacieho konania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323528" y="169863"/>
            <a:ext cx="847439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</a:pPr>
            <a:r>
              <a:rPr lang="sk-SK" sz="2400" b="1" smtClean="0">
                <a:solidFill>
                  <a:srgbClr val="0070C0"/>
                </a:solidFill>
              </a:rPr>
              <a:t>Test Všeobecné študijné predpoklady (VŠP)</a:t>
            </a:r>
            <a:endParaRPr lang="sk-SK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9325" cy="4958308"/>
          </a:xfrm>
        </p:spPr>
        <p:txBody>
          <a:bodyPr/>
          <a:lstStyle/>
          <a:p>
            <a:pPr marL="0" lvl="1" indent="0" eaLnBrk="1" hangingPunct="1">
              <a:spcBef>
                <a:spcPts val="2400"/>
              </a:spcBef>
              <a:buNone/>
            </a:pPr>
            <a:endParaRPr lang="sk-SK" sz="2800" b="1" dirty="0" smtClean="0">
              <a:solidFill>
                <a:srgbClr val="0066FF"/>
              </a:solidFill>
            </a:endParaRPr>
          </a:p>
          <a:p>
            <a:pPr marL="0" lvl="1" indent="0" eaLnBrk="1" hangingPunct="1">
              <a:spcBef>
                <a:spcPts val="2400"/>
              </a:spcBef>
              <a:buNone/>
            </a:pPr>
            <a:r>
              <a:rPr lang="sk-SK" sz="2800" b="1" dirty="0" smtClean="0">
                <a:solidFill>
                  <a:srgbClr val="0066FF"/>
                </a:solidFill>
              </a:rPr>
              <a:t>POZOR!</a:t>
            </a:r>
          </a:p>
          <a:p>
            <a:pPr marL="365125" lvl="1" indent="-365125" eaLnBrk="1" hangingPunct="1"/>
            <a:r>
              <a:rPr lang="sk-SK" sz="2400" dirty="0" smtClean="0">
                <a:solidFill>
                  <a:srgbClr val="0066A4"/>
                </a:solidFill>
              </a:rPr>
              <a:t>Testy s podobným názvom používa napr.: </a:t>
            </a:r>
          </a:p>
          <a:p>
            <a:pPr marL="984250" lvl="2" indent="-258763" eaLnBrk="1" hangingPunct="1"/>
            <a:r>
              <a:rPr lang="sk-SK" sz="2000" dirty="0" smtClean="0">
                <a:solidFill>
                  <a:srgbClr val="0066A4"/>
                </a:solidFill>
              </a:rPr>
              <a:t>Niektoré fakulty MU Brno</a:t>
            </a:r>
          </a:p>
          <a:p>
            <a:pPr marL="984250" lvl="2" indent="-258763" eaLnBrk="1" hangingPunct="1"/>
            <a:r>
              <a:rPr lang="sk-SK" sz="2000" dirty="0" smtClean="0">
                <a:solidFill>
                  <a:srgbClr val="0066A4"/>
                </a:solidFill>
              </a:rPr>
              <a:t>Filozofická fakulta UK Praha</a:t>
            </a:r>
          </a:p>
          <a:p>
            <a:pPr marL="984250" lvl="2" indent="-258763" eaLnBrk="1" hangingPunct="1"/>
            <a:r>
              <a:rPr lang="sk-SK" sz="2000" dirty="0" smtClean="0">
                <a:solidFill>
                  <a:srgbClr val="0066A4"/>
                </a:solidFill>
              </a:rPr>
              <a:t>Filozofická fakulta UP Olomouc</a:t>
            </a:r>
          </a:p>
          <a:p>
            <a:pPr marL="984250" lvl="2" indent="-258763" eaLnBrk="1" hangingPunct="1"/>
            <a:r>
              <a:rPr lang="sk-SK" sz="2000" dirty="0" smtClean="0">
                <a:solidFill>
                  <a:srgbClr val="0066A4"/>
                </a:solidFill>
              </a:rPr>
              <a:t>Filozofická fakulta UK Bratislava a ďalšie</a:t>
            </a:r>
          </a:p>
          <a:p>
            <a:pPr marL="365125" lvl="1" indent="0" eaLnBrk="1" hangingPunct="1">
              <a:buNone/>
            </a:pPr>
            <a:endParaRPr lang="sk-SK" sz="2400" dirty="0" smtClean="0">
              <a:solidFill>
                <a:srgbClr val="0066A4"/>
              </a:solidFill>
            </a:endParaRPr>
          </a:p>
          <a:p>
            <a:pPr marL="365125" lvl="1" indent="-365125" eaLnBrk="1" hangingPunct="1"/>
            <a:r>
              <a:rPr lang="sk-SK" sz="2400" dirty="0" smtClean="0">
                <a:solidFill>
                  <a:srgbClr val="0066A4"/>
                </a:solidFill>
              </a:rPr>
              <a:t>Podobný názov, ale iný obsah – vždy overiť, či ide o Scio               (NSZ / NPS) alebo o test fakulty.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323528" y="169863"/>
            <a:ext cx="847439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</a:pPr>
            <a:r>
              <a:rPr lang="sk-SK" sz="2400" b="1" smtClean="0">
                <a:solidFill>
                  <a:srgbClr val="0070C0"/>
                </a:solidFill>
              </a:rPr>
              <a:t>Test Všeobecné študijné predpoklady (VŠP)</a:t>
            </a:r>
            <a:endParaRPr lang="sk-SK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44824"/>
            <a:ext cx="8229600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/>
              <a:t>	Verbálny oddiel </a:t>
            </a:r>
            <a:r>
              <a:rPr lang="sk-SK" sz="2000" dirty="0" smtClean="0"/>
              <a:t>(25 minút, 23 úloh)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/>
              <a:t>	Logický oddiel</a:t>
            </a:r>
            <a:r>
              <a:rPr lang="sk-SK" sz="2000" dirty="0" smtClean="0"/>
              <a:t> (30 minút, 22 úloh)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/>
              <a:t>	Argumentačný oddiel </a:t>
            </a:r>
            <a:r>
              <a:rPr lang="sk-SK" sz="2000" dirty="0" smtClean="0"/>
              <a:t>(30 minút, 22 úloh)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/>
              <a:t>	Kvantitatívny oddiel </a:t>
            </a:r>
            <a:r>
              <a:rPr lang="sk-SK" sz="2000" dirty="0" smtClean="0"/>
              <a:t>(25 minút, 23 úloh)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sk-SK" altLang="zh-CN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sk-SK" altLang="zh-CN" sz="2200" b="1" dirty="0" smtClean="0"/>
              <a:t>	CELKOM: 90 úloh / 110 minút</a:t>
            </a:r>
          </a:p>
          <a:p>
            <a:pPr eaLnBrk="1" hangingPunct="1">
              <a:lnSpc>
                <a:spcPct val="80000"/>
              </a:lnSpc>
              <a:buNone/>
            </a:pPr>
            <a:endParaRPr lang="sk-SK" altLang="zh-CN" sz="2200" b="1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13398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cs-CZ" sz="28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70C0"/>
                </a:solidFill>
              </a:rPr>
              <a:t>Štruktúra testu VŠP (Scio)</a:t>
            </a:r>
            <a:endParaRPr lang="sk-SK" sz="3200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cs-CZ" dirty="0" smtClean="0"/>
          </a:p>
          <a:p>
            <a:pPr algn="ctr" eaLnBrk="1" hangingPunct="1">
              <a:buFontTx/>
              <a:buNone/>
            </a:pPr>
            <a:endParaRPr lang="cs-CZ" dirty="0" smtClean="0"/>
          </a:p>
          <a:p>
            <a:pPr marL="0" indent="0" algn="ctr" eaLnBrk="1" hangingPunct="1">
              <a:buFontTx/>
              <a:buNone/>
            </a:pPr>
            <a:r>
              <a:rPr lang="sk-SK" sz="4400" b="1" dirty="0" smtClean="0"/>
              <a:t>Ako uvažujú maturanti o štúdiu na VŠ?</a:t>
            </a:r>
          </a:p>
          <a:p>
            <a:pPr eaLnBrk="1" hangingPunct="1">
              <a:buFontTx/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8229600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/>
              <a:t>	</a:t>
            </a:r>
            <a:endParaRPr lang="sk-SK" altLang="zh-CN" sz="2200" b="1" dirty="0" smtClean="0"/>
          </a:p>
          <a:p>
            <a:pPr marL="365125" indent="-365125" eaLnBrk="1" hangingPunct="1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Ide o porovnávací test!</a:t>
            </a:r>
          </a:p>
          <a:p>
            <a:pPr marL="365125" indent="-365125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sk-SK" sz="24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365125" indent="-36512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 je potrebné byť počas skúšky nervózny z toho, že všetko nestihnem. </a:t>
            </a:r>
            <a:r>
              <a:rPr lang="sk-SK" sz="2400" dirty="0" smtClean="0"/>
              <a:t>Nikto nestihne všetko.</a:t>
            </a:r>
            <a:endParaRPr lang="sk-SK" sz="24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365125" indent="-365125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sk-SK" sz="24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365125" indent="-36512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Na dosiahnutie dobrého výsledku </a:t>
            </a:r>
            <a:r>
              <a:rPr lang="sk-SK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 je potrebné vyriešiť všetky úlohy</a:t>
            </a:r>
            <a:r>
              <a:rPr lang="sk-SK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365125" indent="-365125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sk-SK" sz="24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365125" indent="-36512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Test je zostavený tak, že odpovede na približne polovicu otázok znamenajú priemerný výsledok a možnosť prijatia na desiatky fakúlt.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sk-SK" altLang="zh-CN" sz="2200" b="1" dirty="0" smtClean="0"/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70C0"/>
                </a:solidFill>
              </a:rPr>
              <a:t>VŠP – nie je potrebné sa báť</a:t>
            </a:r>
            <a:endParaRPr lang="sk-SK" sz="3200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761"/>
            <a:ext cx="8542338" cy="54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cs-CZ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cs-CZ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761"/>
            <a:ext cx="8207375" cy="54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340769"/>
            <a:ext cx="8670925" cy="48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cs-CZ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cs-CZ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268760"/>
            <a:ext cx="8383587" cy="51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cs-CZ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TESTY NA VŠ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2276475"/>
            <a:ext cx="8496300" cy="36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400" b="1" dirty="0" err="1">
                <a:solidFill>
                  <a:srgbClr val="0070C0"/>
                </a:solidFill>
              </a:rPr>
              <a:t>Testovanie</a:t>
            </a:r>
            <a:r>
              <a:rPr lang="cs-CZ" sz="4400" b="1" dirty="0">
                <a:solidFill>
                  <a:srgbClr val="0070C0"/>
                </a:solidFill>
              </a:rPr>
              <a:t> </a:t>
            </a:r>
            <a:endParaRPr lang="cs-CZ" sz="44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cs-CZ" sz="4400" b="1" dirty="0" smtClean="0">
                <a:solidFill>
                  <a:srgbClr val="0070C0"/>
                </a:solidFill>
              </a:rPr>
              <a:t>Všeobecných študijných predpokladov</a:t>
            </a:r>
          </a:p>
          <a:p>
            <a:pPr algn="ctr">
              <a:defRPr/>
            </a:pPr>
            <a:endParaRPr lang="cs-CZ" sz="44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cs-CZ" sz="4400" b="1" dirty="0" smtClean="0">
                <a:solidFill>
                  <a:srgbClr val="0070C0"/>
                </a:solidFill>
              </a:rPr>
              <a:t>zdarma </a:t>
            </a:r>
            <a:r>
              <a:rPr lang="cs-CZ" sz="4400" b="1" dirty="0" err="1" smtClean="0">
                <a:solidFill>
                  <a:srgbClr val="0070C0"/>
                </a:solidFill>
              </a:rPr>
              <a:t>pre</a:t>
            </a:r>
            <a:r>
              <a:rPr lang="cs-CZ" sz="4400" b="1" dirty="0" smtClean="0">
                <a:solidFill>
                  <a:srgbClr val="0070C0"/>
                </a:solidFill>
              </a:rPr>
              <a:t> SŠ</a:t>
            </a:r>
          </a:p>
          <a:p>
            <a:pPr algn="ctr">
              <a:defRPr/>
            </a:pPr>
            <a:endParaRPr lang="cs-CZ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136904" cy="4885855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/>
              <a:t>Možnosť </a:t>
            </a:r>
            <a:r>
              <a:rPr lang="sk-SK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vyskúšať si test s predstihom aj s vyhodnotením </a:t>
            </a:r>
          </a:p>
          <a:p>
            <a:pPr marL="0" indent="0">
              <a:buNone/>
            </a:pPr>
            <a:r>
              <a:rPr lang="sk-SK" sz="2000" u="sng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www.scio.sk</a:t>
            </a:r>
            <a:r>
              <a:rPr lang="sk-SK" sz="2000" u="sng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/</a:t>
            </a:r>
            <a:r>
              <a:rPr lang="sk-SK" sz="2000" u="sng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ukazka-vsp</a:t>
            </a:r>
            <a:r>
              <a:rPr lang="sk-SK" sz="20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sk-SK" sz="14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sk-SK" sz="2400" b="1" dirty="0" smtClean="0"/>
              <a:t>Prečo testovanie VŠP?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sk-SK" sz="2000" b="1" dirty="0" smtClean="0"/>
              <a:t>Žiak:</a:t>
            </a:r>
          </a:p>
          <a:p>
            <a:pPr marL="633413" indent="-268288">
              <a:buFontTx/>
              <a:buChar char="•"/>
            </a:pPr>
            <a:r>
              <a:rPr lang="sk-SK" sz="2000" dirty="0" smtClean="0"/>
              <a:t>Zoznámim sa s testom, ktorý môžem mať na prijímačkách</a:t>
            </a:r>
          </a:p>
          <a:p>
            <a:pPr marL="633413" indent="-268288">
              <a:buFontTx/>
              <a:buChar char="•"/>
            </a:pPr>
            <a:r>
              <a:rPr lang="sk-SK" sz="2000" dirty="0" smtClean="0"/>
              <a:t>Aké sú moje šance na prijatie na niektoré fakulty</a:t>
            </a:r>
          </a:p>
          <a:p>
            <a:pPr marL="633413" indent="-268288">
              <a:buFontTx/>
              <a:buChar char="•"/>
            </a:pPr>
            <a:r>
              <a:rPr lang="sk-SK" sz="2000" dirty="0" smtClean="0"/>
              <a:t>Ako som na tom s predpokladmi pre štúdium na VŠ</a:t>
            </a:r>
          </a:p>
          <a:p>
            <a:pPr marL="633413" indent="-268288">
              <a:buFontTx/>
              <a:buChar char="•"/>
            </a:pPr>
            <a:r>
              <a:rPr lang="sk-SK" sz="2000" dirty="0" smtClean="0"/>
              <a:t>Ako som na tom v porovnaní s ostatnými</a:t>
            </a:r>
          </a:p>
          <a:p>
            <a:pPr marL="365125" indent="-365125">
              <a:spcBef>
                <a:spcPts val="1200"/>
              </a:spcBef>
              <a:buNone/>
            </a:pPr>
            <a:r>
              <a:rPr lang="sk-SK" sz="2000" b="1" dirty="0" smtClean="0"/>
              <a:t>Škola:</a:t>
            </a:r>
          </a:p>
          <a:p>
            <a:pPr marL="633413" indent="-268288">
              <a:buFontTx/>
              <a:buChar char="•"/>
            </a:pPr>
            <a:r>
              <a:rPr lang="sk-SK" sz="2000" dirty="0" smtClean="0"/>
              <a:t>Pomôže žiakom v príprave na prijímačky</a:t>
            </a:r>
          </a:p>
          <a:p>
            <a:pPr marL="633413" indent="-268288">
              <a:buFontTx/>
              <a:buChar char="•"/>
            </a:pPr>
            <a:r>
              <a:rPr lang="sk-SK" sz="2000" dirty="0" smtClean="0"/>
              <a:t>Získa porovnanie s ostatnými školami, regiónmi, atd.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sk-SK" sz="2800" b="1" smtClean="0">
                <a:solidFill>
                  <a:srgbClr val="0070C0"/>
                </a:solidFill>
              </a:rPr>
              <a:t>Testovanie študijných predpokladov</a:t>
            </a:r>
            <a:endParaRPr lang="sk-SK"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136904" cy="4885855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0066A4"/>
                </a:solidFill>
              </a:rPr>
              <a:t>Kedy?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0066A4"/>
                </a:solidFill>
              </a:rPr>
              <a:t>20.10. až 14.11.</a:t>
            </a:r>
          </a:p>
          <a:p>
            <a:pPr marL="0" indent="0">
              <a:buNone/>
            </a:pPr>
            <a:endParaRPr lang="sk-SK" sz="2400" dirty="0" smtClean="0">
              <a:solidFill>
                <a:srgbClr val="0066A4"/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rgbClr val="0066A4"/>
                </a:solidFill>
              </a:rPr>
              <a:t>Ako?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0066A4"/>
                </a:solidFill>
              </a:rPr>
              <a:t>On-line</a:t>
            </a:r>
          </a:p>
          <a:p>
            <a:pPr marL="0" indent="0">
              <a:buNone/>
            </a:pPr>
            <a:endParaRPr lang="sk-SK" sz="2400" dirty="0" smtClean="0">
              <a:solidFill>
                <a:srgbClr val="0066A4"/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rgbClr val="0066A4"/>
                </a:solidFill>
              </a:rPr>
              <a:t>Ako sa prihlásiť?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0066A4"/>
                </a:solidFill>
              </a:rPr>
              <a:t>Možno ihneď na adrese</a:t>
            </a:r>
          </a:p>
          <a:p>
            <a:pPr marL="0" indent="0">
              <a:buNone/>
            </a:pPr>
            <a:r>
              <a:rPr lang="sk-SK" sz="2000" dirty="0" err="1" smtClean="0">
                <a:hlinkClick r:id="rId2"/>
              </a:rPr>
              <a:t>www.scio.cz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skolam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err="1" smtClean="0">
                <a:hlinkClick r:id="rId2"/>
              </a:rPr>
              <a:t>testovani-studijnich-predpokladu.asp</a:t>
            </a:r>
            <a:r>
              <a:rPr lang="sk-SK" sz="2000" dirty="0" smtClean="0"/>
              <a:t> </a:t>
            </a:r>
            <a:endParaRPr lang="sk-SK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rgbClr val="0066A4"/>
                </a:solidFill>
              </a:rPr>
              <a:t>Pred zahájením testovania Vám prídu inštrukcie.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Testovanie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študijných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predpokladov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Testovanie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študijných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predpokladov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8313" y="1339850"/>
            <a:ext cx="822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20780" t="17504" r="22687" b="6516"/>
          <a:stretch>
            <a:fillRect/>
          </a:stretch>
        </p:blipFill>
        <p:spPr bwMode="auto">
          <a:xfrm>
            <a:off x="395536" y="1556791"/>
            <a:ext cx="6840760" cy="517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971600" y="3861048"/>
            <a:ext cx="792088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Testovanie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študijných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predpokladov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8313" y="1339850"/>
            <a:ext cx="822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 l="20226" t="18329" r="18807" b="12766"/>
          <a:stretch>
            <a:fillRect/>
          </a:stretch>
        </p:blipFill>
        <p:spPr bwMode="auto">
          <a:xfrm>
            <a:off x="467544" y="1484784"/>
            <a:ext cx="826034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sk-SK" b="1" dirty="0" smtClean="0">
                <a:solidFill>
                  <a:srgbClr val="0066A4"/>
                </a:solidFill>
              </a:rPr>
              <a:t/>
            </a:r>
            <a:br>
              <a:rPr lang="sk-SK" b="1" dirty="0" smtClean="0">
                <a:solidFill>
                  <a:srgbClr val="0066A4"/>
                </a:solidFill>
              </a:rPr>
            </a:br>
            <a:r>
              <a:rPr lang="sk-SK" b="1" dirty="0" smtClean="0">
                <a:solidFill>
                  <a:srgbClr val="0066A4"/>
                </a:solidFill>
              </a:rPr>
              <a:t> </a:t>
            </a:r>
            <a:r>
              <a:rPr lang="sk-SK" sz="3600" b="1" dirty="0" smtClean="0">
                <a:solidFill>
                  <a:srgbClr val="0066A4"/>
                </a:solidFill>
              </a:rPr>
              <a:t>Slovenskí študenti v ČR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3"/>
            <a:ext cx="8435975" cy="518430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000" smtClean="0">
                <a:solidFill>
                  <a:schemeClr val="tx1"/>
                </a:solidFill>
              </a:rPr>
              <a:t>Prijímacie konanie do akad. roku 2014/15</a:t>
            </a:r>
          </a:p>
          <a:p>
            <a:pPr eaLnBrk="1" hangingPunct="1">
              <a:buFontTx/>
              <a:buNone/>
            </a:pPr>
            <a:endParaRPr lang="sk-SK" sz="600" b="1" smtClean="0"/>
          </a:p>
          <a:p>
            <a:pPr eaLnBrk="1" hangingPunct="1">
              <a:buFontTx/>
              <a:buNone/>
            </a:pPr>
            <a:endParaRPr lang="sk-SK" sz="600" b="1" smtClean="0"/>
          </a:p>
          <a:p>
            <a:pPr algn="ctr" eaLnBrk="1" hangingPunct="1">
              <a:buFontTx/>
              <a:buNone/>
            </a:pPr>
            <a:endParaRPr lang="sk-SK" sz="2000" b="1" smtClean="0"/>
          </a:p>
          <a:p>
            <a:pPr algn="ctr" eaLnBrk="1" hangingPunct="1">
              <a:buFontTx/>
              <a:buNone/>
            </a:pPr>
            <a:endParaRPr lang="sk-SK" sz="2000" b="1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851" y="2996952"/>
          <a:ext cx="8640637" cy="3725968"/>
        </p:xfrm>
        <a:graphic>
          <a:graphicData uri="http://schemas.openxmlformats.org/drawingml/2006/table">
            <a:tbl>
              <a:tblPr/>
              <a:tblGrid>
                <a:gridCol w="707334"/>
                <a:gridCol w="3359854"/>
                <a:gridCol w="726342"/>
                <a:gridCol w="726342"/>
                <a:gridCol w="672493"/>
                <a:gridCol w="648072"/>
                <a:gridCol w="931095"/>
                <a:gridCol w="869105"/>
              </a:tblGrid>
              <a:tr h="165229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noProof="0">
                        <a:latin typeface="Arial"/>
                      </a:endParaRPr>
                    </a:p>
                  </a:txBody>
                  <a:tcPr marL="6458" marR="6458" marT="6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noProof="0">
                        <a:latin typeface="Arial"/>
                      </a:endParaRPr>
                    </a:p>
                  </a:txBody>
                  <a:tcPr marL="6458" marR="6458" marT="6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noProof="0" smtClean="0">
                          <a:latin typeface="Arial"/>
                        </a:rPr>
                        <a:t>celkom Češi aj Slováci</a:t>
                      </a:r>
                      <a:endParaRPr lang="sk-SK" sz="1000" b="1" i="0" u="none" strike="noStrike" noProof="0">
                        <a:latin typeface="Arial"/>
                      </a:endParaRPr>
                    </a:p>
                  </a:txBody>
                  <a:tcPr marL="6458" marR="6458" marT="6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noProof="0" dirty="0" smtClean="0">
                          <a:latin typeface="Arial"/>
                        </a:rPr>
                        <a:t>Slováci</a:t>
                      </a:r>
                      <a:endParaRPr lang="sk-SK" sz="1000" b="1" i="0" u="none" strike="noStrike" noProof="0" dirty="0">
                        <a:latin typeface="Arial"/>
                      </a:endParaRPr>
                    </a:p>
                  </a:txBody>
                  <a:tcPr marL="6458" marR="6458" marT="6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2259"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fakulta</a:t>
                      </a:r>
                      <a:endParaRPr lang="sk-SK" sz="10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počet prihlášok</a:t>
                      </a:r>
                      <a:endParaRPr lang="sk-SK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počet prijatých</a:t>
                      </a:r>
                      <a:endParaRPr lang="sk-SK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noProof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počet prihlášok</a:t>
                      </a:r>
                      <a:endParaRPr lang="sk-SK" sz="1000" b="1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počet prijatých</a:t>
                      </a:r>
                      <a:endParaRPr lang="sk-SK" sz="10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podiel Slovákov - prihlášky</a:t>
                      </a:r>
                      <a:endParaRPr lang="sk-SK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podiel Slovákov - prijatí</a:t>
                      </a:r>
                      <a:endParaRPr lang="sk-SK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MU v Brne, Lékarská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8626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1628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2119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24,6%</a:t>
                      </a:r>
                      <a:endParaRPr lang="sk-SK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20,4%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 (?)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MU v Brne, Filozofická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8583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4086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1129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13,2%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13,0%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UP v Olomouci, Lékarská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3392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1112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32,8%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40,4%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MU v Brne, Ekonomicko-správní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5119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1549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949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18,5%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15,8%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MU v Brne, Fakulta sociálních studií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5859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1483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897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15,3%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11,3%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MU v Brne, Prírodovedecká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3948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875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22,2%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21,7%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UK v Praze, 1. lékarská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6561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1311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874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13,3%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12,4%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MU v Brne, Fakulta informatiky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2140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883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837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392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39,1%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44,4%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VUT v Brne, Fakulta informačních technologií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1426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424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29,7%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31,2%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UK v Praze, Filozofická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7376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1577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421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4,2%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MENDELU v Brne, prevozne ekonomická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2915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1435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12,8%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16,9%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UK v Praze, 2. lékarská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2471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373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13,0%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UP v Olomouci, Filozofická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5995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1349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5,2%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5,0%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OU v Ostrave, Lékarská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2581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11,7%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15,7%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noProof="0" smtClean="0">
                          <a:solidFill>
                            <a:srgbClr val="00B050"/>
                          </a:solidFill>
                          <a:latin typeface="Calibri"/>
                        </a:rPr>
                        <a:t>NPS</a:t>
                      </a:r>
                      <a:endParaRPr lang="sk-SK" sz="12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UK v Praze, Farmaceutická fakulta v Hradci Králové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1433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20,2%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21,7%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29"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 noProof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UK v Praze, Matematicko-fyzikální fakulta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1693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1031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17,1%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19,8%</a:t>
                      </a:r>
                      <a:endParaRPr lang="sk-SK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528" y="1988840"/>
          <a:ext cx="5616624" cy="576064"/>
        </p:xfrm>
        <a:graphic>
          <a:graphicData uri="http://schemas.openxmlformats.org/drawingml/2006/table">
            <a:tbl>
              <a:tblPr/>
              <a:tblGrid>
                <a:gridCol w="1819470"/>
                <a:gridCol w="1204866"/>
                <a:gridCol w="1152128"/>
                <a:gridCol w="1440160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celkom</a:t>
                      </a:r>
                      <a:endParaRPr lang="sk-SK" sz="14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Slováci</a:t>
                      </a:r>
                      <a:endParaRPr lang="sk-SK" sz="1400" b="0" i="0" u="none" strike="noStrike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podiel Slovákov</a:t>
                      </a:r>
                      <a:endParaRPr lang="sk-SK" sz="14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 uchádzačov</a:t>
                      </a:r>
                      <a:endParaRPr lang="sk-SK" sz="14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146323</a:t>
                      </a:r>
                      <a:endParaRPr lang="sk-SK" sz="14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11768</a:t>
                      </a:r>
                      <a:endParaRPr lang="sk-SK" sz="1400" b="0" i="0" u="none" strike="noStrike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8 %</a:t>
                      </a:r>
                      <a:endParaRPr lang="sk-SK" sz="1400" b="0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204864"/>
            <a:ext cx="8229600" cy="4237211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sk-SK" sz="4800" b="1" dirty="0" smtClean="0"/>
              <a:t>Na záver niekoľko tipov </a:t>
            </a:r>
          </a:p>
          <a:p>
            <a:pPr marL="0" indent="0" algn="ctr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4800" b="1" dirty="0" smtClean="0"/>
              <a:t>ako čo najlepšie uspieť v písomnom teste 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cs-CZ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72816"/>
            <a:ext cx="8229600" cy="4669259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Z akých materiálov je možné sa pripravovať? Predchádzajúca verzia testu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Aké pomôcky je možné na skúške využívať?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Akú má test štruktúru(formálnu a obsahovú)?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Koľko času je na riešenie testu? Vyskúšať si to doma nanečisto.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Koľko bude možností odpovedí na otázky? Kam a ako sa budú zapisovať odpovede? Je možné vyznačenú nesprávnu odpoveď ešte zmeniť?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Ako je test bodovaný a hodnotený? Koľko bodov je za čo? Odčítajú sa body za nesprávnu odpoveď? Koľko?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sk-SK" sz="1800" dirty="0" smtClean="0"/>
              <a:t>Akým spôsobom je možné overiť správnosť hodnotenia a bodovania? Dostanú riešitelia zadanie domov? Dozvedia sa len, či prešli, alebo </a:t>
            </a:r>
            <a:r>
              <a:rPr lang="sk-SK" sz="1800" dirty="0" err="1" smtClean="0"/>
              <a:t>obdržia</a:t>
            </a:r>
            <a:r>
              <a:rPr lang="sk-SK" sz="1800" dirty="0" smtClean="0"/>
              <a:t> aj podrobnejší výsledok? Dozvedia sa, či správne odpovedali na jednotlivé otázky? Budú môcť nahliadnuť do svojho záznamového archu?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8313" y="169863"/>
            <a:ext cx="83296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cs-CZ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0696" y="620688"/>
            <a:ext cx="596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66FF"/>
                </a:solidFill>
              </a:rPr>
              <a:t>Príprava na prijímacie skúšky</a:t>
            </a:r>
            <a:endParaRPr lang="sk-SK" sz="3200" b="1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286516"/>
            <a:ext cx="8713788" cy="50228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sk-SK" sz="1800" dirty="0" smtClean="0"/>
              <a:t>Tipovanie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pokiaľ sa odčíta časť bodu za nesprávnu odpoveď (napr. na NPS), nevyplatí sa tipovať!  Radšej úlohu preskočte.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V prípade tipovania záleží na tom, do akej miery je riešiteľ schopný vylúčiť nesprávne odpovede.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Je dobré postupovať vylučovacou metódou a snažiť sa určiť najlogickejšiu odpoveď.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endParaRPr lang="sk-SK" sz="1100" dirty="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sk-SK" sz="1800" dirty="0" smtClean="0"/>
              <a:t>Preskakovanie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Pre získanie prehľadu sa vyplatí najprv si celý test (resp. príslušný oddiel) prejsť.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Vyplatí sa začať jednoduchšími úlohami a tie náročnejšie nechať na koniec.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Nemá zmysel strácať čas nad úlohou, s ktorou si riešiteľ nevie rady. Takú úlohu je vhodné preskočiť, nechať si ju na koniec a venovať sa ďalším úlohám.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1800" dirty="0" smtClean="0"/>
              <a:t>Pokiaľ zostane čas, vyplatí sa vynechané úlohy tipovať, ale len v prípade, že je riešiteľ schopný s istotou vylúčiť niektoré možnosti a tipovať napríklad len z dvoch zostávajúcich.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endParaRPr lang="sk-SK" sz="1800" dirty="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endParaRPr lang="sk-SK" sz="18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370696" y="620688"/>
            <a:ext cx="596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66FF"/>
                </a:solidFill>
              </a:rPr>
              <a:t>Príprava na prijímacie skúšky</a:t>
            </a:r>
            <a:endParaRPr lang="sk-SK" sz="3200" b="1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9572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sk-SK" sz="2000" dirty="0" smtClean="0"/>
              <a:t>Systém značiek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Vhodné značenie uľahčí orientáciu v teste a prehľad o rozpracovanosti jednotlivých úloh.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Základom efektívneho značenia je správna voľba značiek. Nesprávne zvolené značky len mätú a sťažujú prácu. Systém značiek je vhodné si stanoviť dopredu a vyskúšať si ho doma na cvičnej verzii.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Chaotická práca narušuje duševnú pohodu a nie je efektívna!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Napr. značky pre úlohy: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rgbClr val="0066FF"/>
                </a:solidFill>
              </a:rPr>
              <a:t>Už vyriešené – nebudem sa nimi už zaoberať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rgbClr val="0066FF"/>
                </a:solidFill>
              </a:rPr>
              <a:t>Úlohy náročné, ktoré by som mohla vyriešiť, ale nechám si ich nakoniec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rgbClr val="0066FF"/>
                </a:solidFill>
              </a:rPr>
              <a:t>Úlohy, ktoré vôbec nechápem a nebudem sa nimi zaoberať alebo len ak mi zostane čas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k-SK" sz="18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370696" y="620688"/>
            <a:ext cx="596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66FF"/>
                </a:solidFill>
              </a:rPr>
              <a:t>Príprava na prijímacie skúšky</a:t>
            </a:r>
            <a:endParaRPr lang="sk-SK" sz="3200" b="1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229600" cy="49572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sk-SK" sz="20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sk-SK" sz="2000" dirty="0" smtClean="0"/>
              <a:t>Efektivita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Ak je riešiteľ zoznámený s testom pred „ostrou skúškou“, je odstránený efekt novosti a jeho počínanie bude omnoho istejšie.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Čas hrá často dôležitú rolu, preto je vhodné dobre si ho rozvrhnúť– vyskúšať si test doma nanečisto v časovom limite.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Ľahké úlohy sa vyplatí riešiť na začiatku a tie náročné nechať na koniec.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Pozor na otázky, v ktorých je negácia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k-SK" sz="2000" dirty="0" smtClean="0"/>
              <a:t>Všetky myšlienky, ktoré sa netýkajú testu, rozptyľujú. Sústrediť sa takmer 2 hodiny je náročné, ale v tejto skúške je nutné zo seba vydať maximum.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0696" y="620688"/>
            <a:ext cx="596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66FF"/>
                </a:solidFill>
              </a:rPr>
              <a:t>Príprava na prijímacie skúšky</a:t>
            </a:r>
            <a:endParaRPr lang="sk-SK" sz="3200" b="1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801"/>
            <a:ext cx="8229600" cy="4741838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sk-SK" sz="2000" dirty="0" smtClean="0"/>
              <a:t>Keď je test hotový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000" dirty="0" smtClean="0"/>
              <a:t>pokiaľ to čas a podmienky dovolia, mal by si riešiteľ zaznamenať otázky, na ktoré nepoznal odpoveď, a snažiť sa dopátrať správnych odpovedí.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000" dirty="0" smtClean="0"/>
              <a:t>Je dobré si poznamenať aj zle formulované otázky a odpovede, ktoré sa zdali nesprávne. Informácie o takých úlohách je možné využiť pri podávaní námietok k úlohám aj k vyhodnoteniu.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000" dirty="0" smtClean="0"/>
              <a:t>Konzultáciou vlastného podozrenia s ostatnými je možné odhaliť chybu, ktorá nemusí byť nutne na strane riešiteľa.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000" dirty="0" smtClean="0"/>
              <a:t>Snaha dopátrať sa správnych odpovedí sa môže vyplatiť u ďalších skúšok a hlavne pri prípadnom odvolaní.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endParaRPr lang="sk-SK" sz="20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370696" y="620688"/>
            <a:ext cx="596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k-SK" sz="3200" b="1" kern="0" dirty="0" smtClean="0">
                <a:solidFill>
                  <a:srgbClr val="0066FF"/>
                </a:solidFill>
              </a:rPr>
              <a:t>Príprava na prijímacie skúšky</a:t>
            </a:r>
            <a:endParaRPr lang="sk-SK" sz="3200" b="1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497888" cy="4381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k-SK" sz="3600" b="1" dirty="0" smtClean="0"/>
              <a:t>Ďakujeme za pozornosť</a:t>
            </a:r>
          </a:p>
          <a:p>
            <a:pPr algn="ctr" eaLnBrk="1" hangingPunct="1">
              <a:buFontTx/>
              <a:buNone/>
            </a:pPr>
            <a:r>
              <a:rPr lang="sk-SK" dirty="0" smtClean="0"/>
              <a:t>a pri práci so študentmi prajeme mnoho zdaru</a:t>
            </a:r>
          </a:p>
          <a:p>
            <a:pPr algn="ctr" eaLnBrk="1" hangingPunct="1">
              <a:buFontTx/>
              <a:buNone/>
            </a:pPr>
            <a:endParaRPr lang="sk-SK" dirty="0" smtClean="0"/>
          </a:p>
        </p:txBody>
      </p:sp>
      <p:pic>
        <p:nvPicPr>
          <p:cNvPr id="66567" name="Picture 7" descr="http://www.spgenergy.com/blog/wp-content/uploads/2014/08/College-Stud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112568" cy="34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sk-SK" b="1" dirty="0" smtClean="0">
                <a:solidFill>
                  <a:srgbClr val="0066A4"/>
                </a:solidFill>
              </a:rPr>
              <a:t> </a:t>
            </a:r>
            <a:r>
              <a:rPr lang="sk-SK" sz="3600" b="1" dirty="0" smtClean="0">
                <a:solidFill>
                  <a:srgbClr val="0066A4"/>
                </a:solidFill>
              </a:rPr>
              <a:t>Slovenskí študenti v ČR</a:t>
            </a:r>
            <a:br>
              <a:rPr lang="sk-SK" sz="3600" b="1" dirty="0" smtClean="0">
                <a:solidFill>
                  <a:srgbClr val="0066A4"/>
                </a:solidFill>
              </a:rPr>
            </a:br>
            <a:r>
              <a:rPr lang="sk-SK" sz="3600" b="1" dirty="0" smtClean="0">
                <a:solidFill>
                  <a:srgbClr val="0066A4"/>
                </a:solidFill>
              </a:rPr>
              <a:t>2014/2015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3"/>
            <a:ext cx="8435975" cy="518430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sz="600" b="1" dirty="0" smtClean="0"/>
          </a:p>
          <a:p>
            <a:pPr eaLnBrk="1" hangingPunct="1">
              <a:buFontTx/>
              <a:buNone/>
            </a:pPr>
            <a:endParaRPr lang="pl-PL" sz="600" b="1" dirty="0" smtClean="0"/>
          </a:p>
          <a:p>
            <a:pPr algn="ctr" eaLnBrk="1" hangingPunct="1">
              <a:buFontTx/>
              <a:buNone/>
            </a:pPr>
            <a:endParaRPr lang="pl-PL" sz="2000" b="1" dirty="0" smtClean="0"/>
          </a:p>
          <a:p>
            <a:pPr algn="ctr" eaLnBrk="1" hangingPunct="1">
              <a:buFontTx/>
              <a:buNone/>
            </a:pPr>
            <a:endParaRPr lang="pl-PL" sz="2000" b="1" dirty="0" smtClean="0"/>
          </a:p>
        </p:txBody>
      </p:sp>
      <p:graphicFrame>
        <p:nvGraphicFramePr>
          <p:cNvPr id="7" name="Graf 6"/>
          <p:cNvGraphicFramePr/>
          <p:nvPr/>
        </p:nvGraphicFramePr>
        <p:xfrm>
          <a:off x="467544" y="1340768"/>
          <a:ext cx="8208912" cy="465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sk-SK" b="1" dirty="0" smtClean="0">
                <a:solidFill>
                  <a:srgbClr val="0066A4"/>
                </a:solidFill>
              </a:rPr>
              <a:t/>
            </a:r>
            <a:br>
              <a:rPr lang="sk-SK" b="1" dirty="0" smtClean="0">
                <a:solidFill>
                  <a:srgbClr val="0066A4"/>
                </a:solidFill>
              </a:rPr>
            </a:br>
            <a:r>
              <a:rPr lang="sk-SK" sz="3600" b="1" dirty="0" smtClean="0">
                <a:solidFill>
                  <a:srgbClr val="0066A4"/>
                </a:solidFill>
              </a:rPr>
              <a:t>Slovenskí študenti v ČR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1600" dirty="0" smtClean="0"/>
              <a:t>Podal/a ste si prihlášku na štúdium na </a:t>
            </a:r>
          </a:p>
          <a:p>
            <a:pPr eaLnBrk="1" hangingPunct="1">
              <a:buFontTx/>
              <a:buNone/>
            </a:pPr>
            <a:r>
              <a:rPr lang="sk-SK" sz="1600" dirty="0" smtClean="0"/>
              <a:t>českú vysokú školu?</a:t>
            </a:r>
          </a:p>
          <a:p>
            <a:pPr eaLnBrk="1" hangingPunct="1">
              <a:buFontTx/>
              <a:buNone/>
            </a:pPr>
            <a:r>
              <a:rPr lang="sk-SK" sz="1600" i="1" dirty="0" smtClean="0"/>
              <a:t>2013; 500 slovenských respondentov</a:t>
            </a:r>
          </a:p>
          <a:p>
            <a:pPr eaLnBrk="1" hangingPunct="1">
              <a:buFontTx/>
              <a:buNone/>
            </a:pPr>
            <a:endParaRPr lang="sk-SK" sz="1100" dirty="0" smtClean="0"/>
          </a:p>
          <a:p>
            <a:pPr eaLnBrk="1" hangingPunct="1">
              <a:buFontTx/>
              <a:buNone/>
            </a:pPr>
            <a:r>
              <a:rPr lang="sk-SK" sz="2000" dirty="0" smtClean="0"/>
              <a:t>Pokiaľ áno, čím ste bol/a motivovaný/á k rozhodnutiu študovať v ČR?</a:t>
            </a:r>
          </a:p>
          <a:p>
            <a:pPr eaLnBrk="1" hangingPunct="1">
              <a:buFontTx/>
              <a:buNone/>
            </a:pPr>
            <a:endParaRPr lang="sk-SK" sz="2000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84663" y="1484313"/>
          <a:ext cx="2016224" cy="864096"/>
        </p:xfrm>
        <a:graphic>
          <a:graphicData uri="http://schemas.openxmlformats.org/drawingml/2006/table">
            <a:tbl>
              <a:tblPr/>
              <a:tblGrid>
                <a:gridCol w="1080120"/>
                <a:gridCol w="936104"/>
              </a:tblGrid>
              <a:tr h="48207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odpoveď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podiel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10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ÁNO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NIE</a:t>
                      </a:r>
                      <a:endParaRPr lang="sk-SK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sk-SK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323528" y="2996952"/>
          <a:ext cx="8208912" cy="314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">
      <a:dk1>
        <a:srgbClr val="000000"/>
      </a:dk1>
      <a:lt1>
        <a:srgbClr val="FFFFFF"/>
      </a:lt1>
      <a:dk2>
        <a:srgbClr val="5F5F5F"/>
      </a:dk2>
      <a:lt2>
        <a:srgbClr val="808080"/>
      </a:lt2>
      <a:accent1>
        <a:srgbClr val="0076BD"/>
      </a:accent1>
      <a:accent2>
        <a:srgbClr val="00558A"/>
      </a:accent2>
      <a:accent3>
        <a:srgbClr val="FFFFFF"/>
      </a:accent3>
      <a:accent4>
        <a:srgbClr val="000000"/>
      </a:accent4>
      <a:accent5>
        <a:srgbClr val="AABDDB"/>
      </a:accent5>
      <a:accent6>
        <a:srgbClr val="004C7D"/>
      </a:accent6>
      <a:hlink>
        <a:srgbClr val="09A1FF"/>
      </a:hlink>
      <a:folHlink>
        <a:srgbClr val="000EBE"/>
      </a:folHlink>
    </a:clrScheme>
    <a:fontScheme name="Výchozí návr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EE6"/>
        </a:accent1>
        <a:accent2>
          <a:srgbClr val="0076BD"/>
        </a:accent2>
        <a:accent3>
          <a:srgbClr val="FFFFFF"/>
        </a:accent3>
        <a:accent4>
          <a:srgbClr val="000000"/>
        </a:accent4>
        <a:accent5>
          <a:srgbClr val="D8E3F0"/>
        </a:accent5>
        <a:accent6>
          <a:srgbClr val="006AAB"/>
        </a:accent6>
        <a:hlink>
          <a:srgbClr val="09A1FF"/>
        </a:hlink>
        <a:folHlink>
          <a:srgbClr val="000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76BD"/>
        </a:accent1>
        <a:accent2>
          <a:srgbClr val="00558A"/>
        </a:accent2>
        <a:accent3>
          <a:srgbClr val="FFFFFF"/>
        </a:accent3>
        <a:accent4>
          <a:srgbClr val="000000"/>
        </a:accent4>
        <a:accent5>
          <a:srgbClr val="AABDDB"/>
        </a:accent5>
        <a:accent6>
          <a:srgbClr val="004C7D"/>
        </a:accent6>
        <a:hlink>
          <a:srgbClr val="09A1FF"/>
        </a:hlink>
        <a:folHlink>
          <a:srgbClr val="000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6BD"/>
        </a:accent1>
        <a:accent2>
          <a:srgbClr val="00558A"/>
        </a:accent2>
        <a:accent3>
          <a:srgbClr val="FFFFFF"/>
        </a:accent3>
        <a:accent4>
          <a:srgbClr val="000000"/>
        </a:accent4>
        <a:accent5>
          <a:srgbClr val="AABDDB"/>
        </a:accent5>
        <a:accent6>
          <a:srgbClr val="004C7D"/>
        </a:accent6>
        <a:hlink>
          <a:srgbClr val="09A1FF"/>
        </a:hlink>
        <a:folHlink>
          <a:srgbClr val="000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000000"/>
        </a:dk1>
        <a:lt1>
          <a:srgbClr val="FFFFFF"/>
        </a:lt1>
        <a:dk2>
          <a:srgbClr val="0076BD"/>
        </a:dk2>
        <a:lt2>
          <a:srgbClr val="808080"/>
        </a:lt2>
        <a:accent1>
          <a:srgbClr val="0076BD"/>
        </a:accent1>
        <a:accent2>
          <a:srgbClr val="00558A"/>
        </a:accent2>
        <a:accent3>
          <a:srgbClr val="FFFFFF"/>
        </a:accent3>
        <a:accent4>
          <a:srgbClr val="000000"/>
        </a:accent4>
        <a:accent5>
          <a:srgbClr val="AABDDB"/>
        </a:accent5>
        <a:accent6>
          <a:srgbClr val="004C7D"/>
        </a:accent6>
        <a:hlink>
          <a:srgbClr val="09A1FF"/>
        </a:hlink>
        <a:folHlink>
          <a:srgbClr val="000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F5F5F"/>
    </a:dk2>
    <a:lt2>
      <a:srgbClr val="808080"/>
    </a:lt2>
    <a:accent1>
      <a:srgbClr val="0076BD"/>
    </a:accent1>
    <a:accent2>
      <a:srgbClr val="00558A"/>
    </a:accent2>
    <a:accent3>
      <a:srgbClr val="FFFFFF"/>
    </a:accent3>
    <a:accent4>
      <a:srgbClr val="000000"/>
    </a:accent4>
    <a:accent5>
      <a:srgbClr val="AABDDB"/>
    </a:accent5>
    <a:accent6>
      <a:srgbClr val="004C7D"/>
    </a:accent6>
    <a:hlink>
      <a:srgbClr val="09A1FF"/>
    </a:hlink>
    <a:folHlink>
      <a:srgbClr val="000EBE"/>
    </a:folHlink>
  </a:clrScheme>
  <a:fontScheme name="Výchozí návrh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8285</TotalTime>
  <Words>2938</Words>
  <Application>Microsoft Office PowerPoint</Application>
  <PresentationFormat>Prezentácia na obrazovke (4:3)</PresentationFormat>
  <Paragraphs>763</Paragraphs>
  <Slides>76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76</vt:i4>
      </vt:variant>
    </vt:vector>
  </HeadingPairs>
  <TitlesOfParts>
    <vt:vector size="81" baseType="lpstr">
      <vt:lpstr>Arial</vt:lpstr>
      <vt:lpstr>Calibri</vt:lpstr>
      <vt:lpstr>Tahoma</vt:lpstr>
      <vt:lpstr>Wingdings</vt:lpstr>
      <vt:lpstr>Výchozí návrh</vt:lpstr>
      <vt:lpstr> Prijímacie skúšky na VŠ</vt:lpstr>
      <vt:lpstr>  OBSAH</vt:lpstr>
      <vt:lpstr>Prezentácia programu PowerPoint</vt:lpstr>
      <vt:lpstr>Scio</vt:lpstr>
      <vt:lpstr>Scio</vt:lpstr>
      <vt:lpstr>Prezentácia programu PowerPoint</vt:lpstr>
      <vt:lpstr>  Slovenskí študenti v ČR</vt:lpstr>
      <vt:lpstr> Slovenskí študenti v ČR 2014/2015</vt:lpstr>
      <vt:lpstr> Slovenskí študenti v ČR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Národné porovnávacie skúšky (NPS)</vt:lpstr>
      <vt:lpstr>Slovenské fakulty využívajúce NPS</vt:lpstr>
      <vt:lpstr>Niektoré z českých fakúlt využívajúcich NPS…</vt:lpstr>
      <vt:lpstr>  Termíny</vt:lpstr>
      <vt:lpstr>  Miesta konania</vt:lpstr>
      <vt:lpstr>NPS povinné v prijímacom konaní</vt:lpstr>
      <vt:lpstr>NPS nepovinné v prijímacom konaní</vt:lpstr>
      <vt:lpstr>NPS nepovinné v prijímacom konaní</vt:lpstr>
      <vt:lpstr>Prihlásenie na NPS</vt:lpstr>
      <vt:lpstr>Cena NPS</vt:lpstr>
      <vt:lpstr>Výsledok NPS</vt:lpstr>
      <vt:lpstr>Skúšky v rámci NPS</vt:lpstr>
      <vt:lpstr>Skúšky v rámci NPS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www.scio.cz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rcrepana</dc:creator>
  <cp:lastModifiedBy>Užívateľ</cp:lastModifiedBy>
  <cp:revision>543</cp:revision>
  <dcterms:created xsi:type="dcterms:W3CDTF">2011-11-21T12:47:37Z</dcterms:created>
  <dcterms:modified xsi:type="dcterms:W3CDTF">2015-10-16T08:14:35Z</dcterms:modified>
</cp:coreProperties>
</file>